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  <p:sldMasterId id="2147483978" r:id="rId2"/>
  </p:sldMasterIdLst>
  <p:notesMasterIdLst>
    <p:notesMasterId r:id="rId16"/>
  </p:notesMasterIdLst>
  <p:sldIdLst>
    <p:sldId id="4508" r:id="rId3"/>
    <p:sldId id="4518" r:id="rId4"/>
    <p:sldId id="4498" r:id="rId5"/>
    <p:sldId id="4499" r:id="rId6"/>
    <p:sldId id="4470" r:id="rId7"/>
    <p:sldId id="4471" r:id="rId8"/>
    <p:sldId id="4493" r:id="rId9"/>
    <p:sldId id="4477" r:id="rId10"/>
    <p:sldId id="4501" r:id="rId11"/>
    <p:sldId id="4505" r:id="rId12"/>
    <p:sldId id="4507" r:id="rId13"/>
    <p:sldId id="4485" r:id="rId14"/>
    <p:sldId id="4487" r:id="rId15"/>
  </p:sldIdLst>
  <p:sldSz cx="9144000" cy="5715000" type="screen16x10"/>
  <p:notesSz cx="6858000" cy="9144000"/>
  <p:defaultTextStyle>
    <a:defPPr>
      <a:defRPr lang="en-US"/>
    </a:defPPr>
    <a:lvl1pPr marL="0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518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035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552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070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2588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105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5622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139" algn="l" defTabSz="713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4" orient="horz" pos="1800">
          <p15:clr>
            <a:srgbClr val="A4A3A4"/>
          </p15:clr>
        </p15:guide>
        <p15:guide id="5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073FF7-ED60-A1E0-45CA-D3DC68D8151B}" name="Kira Copperman" initials="KC" userId="9342e7e44366d05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yam Singh" initials="S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1F8"/>
    <a:srgbClr val="4BDCED"/>
    <a:srgbClr val="F2F2F2"/>
    <a:srgbClr val="364556"/>
    <a:srgbClr val="FABB85"/>
    <a:srgbClr val="F5F8F9"/>
    <a:srgbClr val="FFCD99"/>
    <a:srgbClr val="FFD39E"/>
    <a:srgbClr val="FFD579"/>
    <a:srgbClr val="E5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87449" autoAdjust="0"/>
  </p:normalViewPr>
  <p:slideViewPr>
    <p:cSldViewPr snapToGrid="0" snapToObjects="1">
      <p:cViewPr varScale="1">
        <p:scale>
          <a:sx n="79" d="100"/>
          <a:sy n="79" d="100"/>
        </p:scale>
        <p:origin x="1134" y="78"/>
      </p:cViewPr>
      <p:guideLst>
        <p:guide pos="7678"/>
        <p:guide orient="horz" pos="432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682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92" d="100"/>
        <a:sy n="92" d="100"/>
      </p:scale>
      <p:origin x="0" y="36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18" rtl="0" eaLnBrk="1" latinLnBrk="0" hangingPunct="1">
      <a:defRPr sz="9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356518" algn="l" defTabSz="356518" rtl="0" eaLnBrk="1" latinLnBrk="0" hangingPunct="1">
      <a:defRPr sz="9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713035" algn="l" defTabSz="356518" rtl="0" eaLnBrk="1" latinLnBrk="0" hangingPunct="1">
      <a:defRPr sz="9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1069552" algn="l" defTabSz="356518" rtl="0" eaLnBrk="1" latinLnBrk="0" hangingPunct="1">
      <a:defRPr sz="9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1426070" algn="l" defTabSz="356518" rtl="0" eaLnBrk="1" latinLnBrk="0" hangingPunct="1">
      <a:defRPr sz="9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1782588" algn="l" defTabSz="3565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105" algn="l" defTabSz="3565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5622" algn="l" defTabSz="3565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139" algn="l" defTabSz="3565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5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4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9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8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7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8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6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45658"/>
            <a:ext cx="7886700" cy="687822"/>
          </a:xfrm>
          <a:prstGeom prst="rect">
            <a:avLst/>
          </a:prstGeom>
        </p:spPr>
        <p:txBody>
          <a:bodyPr vert="horz" lIns="35659" tIns="17830" rIns="35659" bIns="17830" rtlCol="0"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1" y="954862"/>
            <a:ext cx="7886700" cy="4192609"/>
          </a:xfrm>
          <a:prstGeom prst="rect">
            <a:avLst/>
          </a:prstGeom>
        </p:spPr>
        <p:txBody>
          <a:bodyPr vert="horz" lIns="35659" tIns="17830" rIns="35659" bIns="17830" rtlCol="0">
            <a:normAutofit/>
          </a:bodyPr>
          <a:lstStyle>
            <a:lvl1pPr indent="0" algn="l" defTabSz="7130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5296961"/>
            <a:ext cx="30861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6749" y="5296961"/>
            <a:ext cx="20574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45658"/>
            <a:ext cx="7886700" cy="687822"/>
          </a:xfrm>
          <a:prstGeom prst="rect">
            <a:avLst/>
          </a:prstGeom>
        </p:spPr>
        <p:txBody>
          <a:bodyPr vert="horz" lIns="35659" tIns="17830" rIns="35659" bIns="17830" rtlCol="0"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1" y="954862"/>
            <a:ext cx="7886700" cy="4192609"/>
          </a:xfrm>
          <a:prstGeom prst="rect">
            <a:avLst/>
          </a:prstGeom>
        </p:spPr>
        <p:txBody>
          <a:bodyPr vert="horz" lIns="35659" tIns="17830" rIns="35659" bIns="17830" rtlCol="0">
            <a:normAutofit/>
          </a:bodyPr>
          <a:lstStyle>
            <a:lvl1pPr indent="0" algn="l" defTabSz="7130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58748" indent="-180961" algn="l" defTabSz="713000" rtl="0" eaLnBrk="1" latinLnBrk="0" hangingPunct="1">
              <a:lnSpc>
                <a:spcPct val="90000"/>
              </a:lnSpc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5296961"/>
            <a:ext cx="30861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9"/>
            <a:ext cx="8229600" cy="714373"/>
          </a:xfrm>
          <a:prstGeom prst="rect">
            <a:avLst/>
          </a:prstGeom>
        </p:spPr>
        <p:txBody>
          <a:bodyPr lIns="91433" tIns="45716" rIns="91433" bIns="45716" anchor="ctr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772"/>
            <a:ext cx="8229600" cy="4025367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6438-B71C-4334-8AA7-2B19F307FC32}" type="datetimeFigureOut">
              <a:rPr lang="en-US" smtClean="0"/>
              <a:pPr/>
              <a:t>5/15/2023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6438-B71C-4334-8AA7-2B19F307FC32}" type="datetimeFigureOut">
              <a:rPr lang="en-US" smtClean="0"/>
              <a:pPr/>
              <a:t>5/15/2023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04271"/>
            <a:ext cx="7886700" cy="459658"/>
          </a:xfrm>
          <a:prstGeom prst="rect">
            <a:avLst/>
          </a:prstGeom>
        </p:spPr>
        <p:txBody>
          <a:bodyPr vert="horz" lIns="35659" tIns="17830" rIns="35659" bIns="1783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902826"/>
            <a:ext cx="7886700" cy="4244644"/>
          </a:xfrm>
          <a:prstGeom prst="rect">
            <a:avLst/>
          </a:prstGeom>
        </p:spPr>
        <p:txBody>
          <a:bodyPr vert="horz" lIns="35659" tIns="17830" rIns="35659" bIns="1783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5296961"/>
            <a:ext cx="30861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3" r:id="rId2"/>
  </p:sldLayoutIdLst>
  <p:hf hdr="0" ftr="0" dt="0"/>
  <p:txStyles>
    <p:titleStyle>
      <a:lvl1pPr algn="l" defTabSz="7130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71300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6500" indent="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3000" indent="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69498" indent="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5998" indent="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960748" indent="-17825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247" indent="-17825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748" indent="-17825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246" indent="-178250" algn="l" defTabSz="71300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0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00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498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999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498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997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497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1997" algn="l" defTabSz="713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6438-B71C-4334-8AA7-2B19F307FC32}" type="datetimeFigureOut">
              <a:rPr lang="en-US" smtClean="0"/>
              <a:pPr/>
              <a:t>5/15/2023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</p:sldLayoutIdLst>
  <p:txStyles>
    <p:titleStyle>
      <a:lvl1pPr algn="ctr" defTabSz="9143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8" indent="-228583" algn="l" defTabSz="9143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3" indent="-228583" algn="l" defTabSz="9143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ow to Improve your Emotional Intelligence"/>
          <p:cNvPicPr>
            <a:picLocks noChangeAspect="1" noChangeArrowheads="1"/>
          </p:cNvPicPr>
          <p:nvPr/>
        </p:nvPicPr>
        <p:blipFill>
          <a:blip r:embed="rId3" cstate="print"/>
          <a:srcRect r="24537"/>
          <a:stretch>
            <a:fillRect/>
          </a:stretch>
        </p:blipFill>
        <p:spPr bwMode="auto">
          <a:xfrm>
            <a:off x="1384827" y="51371"/>
            <a:ext cx="8303705" cy="574457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" y="0"/>
            <a:ext cx="3769356" cy="5744574"/>
          </a:xfrm>
          <a:prstGeom prst="rect">
            <a:avLst/>
          </a:prstGeom>
          <a:gradFill>
            <a:gsLst>
              <a:gs pos="46000">
                <a:schemeClr val="tx1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2EA6A-7FE2-4342-9124-3C54E8FBCA59}"/>
              </a:ext>
            </a:extLst>
          </p:cNvPr>
          <p:cNvSpPr txBox="1">
            <a:spLocks noChangeArrowheads="1"/>
          </p:cNvSpPr>
          <p:nvPr/>
        </p:nvSpPr>
        <p:spPr>
          <a:xfrm>
            <a:off x="4" y="3610467"/>
            <a:ext cx="4867833" cy="1068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3" tIns="45716" rIns="91433" bIns="45716" anchor="b">
            <a:normAutofit/>
          </a:bodyPr>
          <a:lstStyle/>
          <a:p>
            <a:pPr defTabSz="713000">
              <a:lnSpc>
                <a:spcPct val="90000"/>
              </a:lnSpc>
              <a:spcBef>
                <a:spcPts val="780"/>
              </a:spcBef>
              <a:defRPr/>
            </a:pPr>
            <a:endParaRPr lang="en-US" altLang="en-US" sz="22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" y="1702836"/>
            <a:ext cx="4867833" cy="1907631"/>
          </a:xfrm>
          <a:prstGeom prst="rect">
            <a:avLst/>
          </a:prstGeom>
          <a:solidFill>
            <a:schemeClr val="bg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BDDAD-6E91-4DFE-9D64-211094C01FC5}"/>
              </a:ext>
            </a:extLst>
          </p:cNvPr>
          <p:cNvSpPr txBox="1">
            <a:spLocks noChangeArrowheads="1"/>
          </p:cNvSpPr>
          <p:nvPr/>
        </p:nvSpPr>
        <p:spPr>
          <a:xfrm>
            <a:off x="403414" y="2008095"/>
            <a:ext cx="4312022" cy="1602372"/>
          </a:xfrm>
          <a:prstGeom prst="rect">
            <a:avLst/>
          </a:prstGeom>
        </p:spPr>
        <p:txBody>
          <a:bodyPr wrap="square" lIns="91433" tIns="45716" rIns="91433" bIns="45716" anchor="t">
            <a:noAutofit/>
          </a:bodyPr>
          <a:lstStyle/>
          <a:p>
            <a:pPr defTabSz="7130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Emotional Intelligence for Financial Planners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416" y="3747847"/>
            <a:ext cx="4041670" cy="748915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defTabSz="713000">
              <a:lnSpc>
                <a:spcPct val="90000"/>
              </a:lnSpc>
              <a:spcBef>
                <a:spcPts val="780"/>
              </a:spcBef>
              <a:defRPr/>
            </a:pPr>
            <a:r>
              <a:rPr lang="en-US" altLang="en-US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Presented by</a:t>
            </a:r>
          </a:p>
          <a:p>
            <a:pPr defTabSz="713000">
              <a:lnSpc>
                <a:spcPct val="90000"/>
              </a:lnSpc>
              <a:spcBef>
                <a:spcPts val="780"/>
              </a:spcBef>
              <a:defRPr/>
            </a:pPr>
            <a:r>
              <a:rPr lang="en-US" altLang="en-US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Kira B Copperman</a:t>
            </a:r>
            <a:r>
              <a:rPr lang="en-US" altLang="en-US" sz="20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LMSW, BCC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6925" y="913350"/>
            <a:ext cx="8000704" cy="699011"/>
            <a:chOff x="668843" y="1440340"/>
            <a:chExt cx="8000704" cy="699011"/>
          </a:xfrm>
        </p:grpSpPr>
        <p:sp>
          <p:nvSpPr>
            <p:cNvPr id="29" name="Rectangle 28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Tuning Out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58364" y="1536275"/>
              <a:ext cx="59569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Not paying attention to the client due to disinterest in the speaker or subject. Thinking about other things or multitasking.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6925" y="1726355"/>
            <a:ext cx="8000704" cy="699011"/>
            <a:chOff x="668843" y="1440340"/>
            <a:chExt cx="8000704" cy="699011"/>
          </a:xfrm>
        </p:grpSpPr>
        <p:sp>
          <p:nvSpPr>
            <p:cNvPr id="32" name="Rectangle 31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Rehearsing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58364" y="1536275"/>
              <a:ext cx="59569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Concentrating on what to say or do next rather than focusing on the client’s message. Planning the next steps before the client has finished.</a:t>
              </a:r>
            </a:p>
          </p:txBody>
        </p:sp>
        <p:sp>
          <p:nvSpPr>
            <p:cNvPr id="35" name="Isosceles Triangle 34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6925" y="2539360"/>
            <a:ext cx="8000704" cy="738664"/>
            <a:chOff x="668843" y="1432763"/>
            <a:chExt cx="8000704" cy="738664"/>
          </a:xfrm>
        </p:grpSpPr>
        <p:sp>
          <p:nvSpPr>
            <p:cNvPr id="37" name="Rectangle 36"/>
            <p:cNvSpPr/>
            <p:nvPr/>
          </p:nvSpPr>
          <p:spPr>
            <a:xfrm>
              <a:off x="2402991" y="1448965"/>
              <a:ext cx="6266556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8843" y="1440339"/>
              <a:ext cx="1734148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Detachment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58364" y="1432763"/>
              <a:ext cx="59569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Remaining emotionally detached from the client, concerned with content only and not the feelings behind it. Only half listening or not interacting, thereby missing the message’s underlying meaning.</a:t>
              </a:r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6925" y="3392018"/>
            <a:ext cx="8000704" cy="706588"/>
            <a:chOff x="668843" y="1432763"/>
            <a:chExt cx="8000704" cy="706588"/>
          </a:xfrm>
        </p:grpSpPr>
        <p:sp>
          <p:nvSpPr>
            <p:cNvPr id="42" name="Rectangle 41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Judging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58364" y="1432763"/>
              <a:ext cx="5956987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Having a different opinion that causes the listener to block out new ideas and information. Over analyzing the client’s underlying meaning causing you to miss the point.</a:t>
              </a:r>
            </a:p>
          </p:txBody>
        </p:sp>
        <p:sp>
          <p:nvSpPr>
            <p:cNvPr id="45" name="Isosceles Triangle 44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6925" y="4212598"/>
            <a:ext cx="8000704" cy="699011"/>
            <a:chOff x="668843" y="1440340"/>
            <a:chExt cx="8000704" cy="699011"/>
          </a:xfrm>
        </p:grpSpPr>
        <p:sp>
          <p:nvSpPr>
            <p:cNvPr id="47" name="Rectangle 46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Controlling the Conversation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58364" y="1553527"/>
              <a:ext cx="595698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Failure to allow the client to talk at his or her own pace. Constantly interrupting with comments or questions.</a:t>
              </a: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Conversation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26925" y="913350"/>
            <a:ext cx="8000704" cy="699011"/>
            <a:chOff x="668843" y="1440340"/>
            <a:chExt cx="8000704" cy="699011"/>
          </a:xfrm>
        </p:grpSpPr>
        <p:sp>
          <p:nvSpPr>
            <p:cNvPr id="28" name="Rectangle 27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The Information Trap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58364" y="1536275"/>
              <a:ext cx="59569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Trying to change someone’s mind by teaching or informing them without getting an understanding of what they are concerned about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925" y="1726355"/>
            <a:ext cx="8000704" cy="699011"/>
            <a:chOff x="668843" y="1440340"/>
            <a:chExt cx="8000704" cy="699011"/>
          </a:xfrm>
        </p:grpSpPr>
        <p:sp>
          <p:nvSpPr>
            <p:cNvPr id="33" name="Rectangle 32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The Lecture Trap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8364" y="1648413"/>
              <a:ext cx="59569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Talking at the client instead of with them.</a:t>
              </a:r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6925" y="2539360"/>
            <a:ext cx="8000704" cy="738664"/>
            <a:chOff x="668843" y="1432763"/>
            <a:chExt cx="8000704" cy="738664"/>
          </a:xfrm>
        </p:grpSpPr>
        <p:sp>
          <p:nvSpPr>
            <p:cNvPr id="38" name="Rectangle 37"/>
            <p:cNvSpPr/>
            <p:nvPr/>
          </p:nvSpPr>
          <p:spPr>
            <a:xfrm>
              <a:off x="2402991" y="1448965"/>
              <a:ext cx="6266556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843" y="1440339"/>
              <a:ext cx="1734148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The Labeling Trap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58364" y="1432763"/>
              <a:ext cx="59569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Generalizing and labeling your clients </a:t>
              </a:r>
              <a:r>
                <a:rPr lang="en-US" dirty="0" err="1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ie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 irrational, unrealistic, out of touch, etc.  This won’t allow you to listen openly to their concerns because you’ve already decided how the conversation with go</a:t>
              </a:r>
              <a:endParaRPr lang="en-US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Lato Light" panose="020F0502020204030203" pitchFamily="34" charset="0"/>
                <a:cs typeface="Arial" pitchFamily="34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6925" y="3399595"/>
            <a:ext cx="8000704" cy="699011"/>
            <a:chOff x="668843" y="1440340"/>
            <a:chExt cx="8000704" cy="699011"/>
          </a:xfrm>
        </p:grpSpPr>
        <p:sp>
          <p:nvSpPr>
            <p:cNvPr id="43" name="Rectangle 42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The Blaming Trap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58364" y="1451617"/>
              <a:ext cx="5956987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Telling the clients what they are doing wrong or what they need to differently in a way that makes them feel blamed. This will put them on the defensive</a:t>
              </a:r>
            </a:p>
          </p:txBody>
        </p:sp>
        <p:sp>
          <p:nvSpPr>
            <p:cNvPr id="46" name="Isosceles Triangle 45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6925" y="4212598"/>
            <a:ext cx="8000704" cy="699011"/>
            <a:chOff x="668843" y="1440340"/>
            <a:chExt cx="8000704" cy="699011"/>
          </a:xfrm>
        </p:grpSpPr>
        <p:sp>
          <p:nvSpPr>
            <p:cNvPr id="48" name="Rectangle 47"/>
            <p:cNvSpPr/>
            <p:nvPr/>
          </p:nvSpPr>
          <p:spPr>
            <a:xfrm>
              <a:off x="2402991" y="1448966"/>
              <a:ext cx="6266556" cy="69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8843" y="1440340"/>
              <a:ext cx="1734148" cy="699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Escalation Trap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558364" y="1544901"/>
              <a:ext cx="595698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 get triggered by what the client says, and your emotions start to escalate with them. This never ends well.</a:t>
              </a:r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2372250" y="1712208"/>
              <a:ext cx="216952" cy="15527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Ways to Improve Relationship Management</a:t>
            </a:r>
            <a:br>
              <a:rPr lang="en-US" dirty="0"/>
            </a:br>
            <a:r>
              <a:rPr lang="en-US" dirty="0"/>
              <a:t>What will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2874" y="1167090"/>
            <a:ext cx="6378969" cy="500137"/>
            <a:chOff x="677151" y="1331680"/>
            <a:chExt cx="6378969" cy="50013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7ACC6665-55EC-F54B-8581-BB2790BEE930}"/>
                </a:ext>
              </a:extLst>
            </p:cNvPr>
            <p:cNvGrpSpPr/>
            <p:nvPr/>
          </p:nvGrpSpPr>
          <p:grpSpPr>
            <a:xfrm>
              <a:off x="677151" y="1331680"/>
              <a:ext cx="456356" cy="500137"/>
              <a:chOff x="11277853" y="5641487"/>
              <a:chExt cx="1821953" cy="1797537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2D4D831-AFDD-A341-9F0C-5886CC0E563F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7EA2613-2EB0-FE45-BBAD-A74E31725A7D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CuadroTexto 395">
              <a:extLst>
                <a:ext uri="{FF2B5EF4-FFF2-40B4-BE49-F238E27FC236}">
                  <a16:creationId xmlns:a16="http://schemas.microsoft.com/office/drawing/2014/main" id="{485D872F-E49D-9342-ADBA-5F179C90E144}"/>
                </a:ext>
              </a:extLst>
            </p:cNvPr>
            <p:cNvSpPr txBox="1"/>
            <p:nvPr/>
          </p:nvSpPr>
          <p:spPr>
            <a:xfrm>
              <a:off x="1281768" y="1427860"/>
              <a:ext cx="577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Treat people the way they want to be treated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2874" y="1842992"/>
            <a:ext cx="6378969" cy="500137"/>
            <a:chOff x="677151" y="1331680"/>
            <a:chExt cx="6378969" cy="500137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7ACC6665-55EC-F54B-8581-BB2790BEE930}"/>
                </a:ext>
              </a:extLst>
            </p:cNvPr>
            <p:cNvGrpSpPr/>
            <p:nvPr/>
          </p:nvGrpSpPr>
          <p:grpSpPr>
            <a:xfrm>
              <a:off x="677151" y="1331680"/>
              <a:ext cx="456356" cy="500137"/>
              <a:chOff x="11277853" y="5641487"/>
              <a:chExt cx="1821953" cy="1797537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2D4D831-AFDD-A341-9F0C-5886CC0E563F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7EA2613-2EB0-FE45-BBAD-A74E31725A7D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CuadroTexto 395">
              <a:extLst>
                <a:ext uri="{FF2B5EF4-FFF2-40B4-BE49-F238E27FC236}">
                  <a16:creationId xmlns:a16="http://schemas.microsoft.com/office/drawing/2014/main" id="{485D872F-E49D-9342-ADBA-5F179C90E144}"/>
                </a:ext>
              </a:extLst>
            </p:cNvPr>
            <p:cNvSpPr txBox="1"/>
            <p:nvPr/>
          </p:nvSpPr>
          <p:spPr>
            <a:xfrm>
              <a:off x="1281768" y="1427860"/>
              <a:ext cx="577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Choose the appropriate communication approach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2874" y="2518893"/>
            <a:ext cx="6378969" cy="500137"/>
            <a:chOff x="677151" y="1331680"/>
            <a:chExt cx="6378969" cy="500137"/>
          </a:xfrm>
        </p:grpSpPr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7ACC6665-55EC-F54B-8581-BB2790BEE930}"/>
                </a:ext>
              </a:extLst>
            </p:cNvPr>
            <p:cNvGrpSpPr/>
            <p:nvPr/>
          </p:nvGrpSpPr>
          <p:grpSpPr>
            <a:xfrm>
              <a:off x="677151" y="1331680"/>
              <a:ext cx="456356" cy="500137"/>
              <a:chOff x="11277853" y="5641487"/>
              <a:chExt cx="1821953" cy="1797537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2D4D831-AFDD-A341-9F0C-5886CC0E563F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7EA2613-2EB0-FE45-BBAD-A74E31725A7D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485D872F-E49D-9342-ADBA-5F179C90E144}"/>
                </a:ext>
              </a:extLst>
            </p:cNvPr>
            <p:cNvSpPr txBox="1"/>
            <p:nvPr/>
          </p:nvSpPr>
          <p:spPr>
            <a:xfrm>
              <a:off x="1281768" y="1427860"/>
              <a:ext cx="577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Recognize and react to other people’s emotions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2874" y="3194796"/>
            <a:ext cx="6378969" cy="500137"/>
            <a:chOff x="677151" y="1331680"/>
            <a:chExt cx="6378969" cy="500137"/>
          </a:xfrm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7ACC6665-55EC-F54B-8581-BB2790BEE930}"/>
                </a:ext>
              </a:extLst>
            </p:cNvPr>
            <p:cNvGrpSpPr/>
            <p:nvPr/>
          </p:nvGrpSpPr>
          <p:grpSpPr>
            <a:xfrm>
              <a:off x="677151" y="1331680"/>
              <a:ext cx="456356" cy="500137"/>
              <a:chOff x="11277853" y="5641487"/>
              <a:chExt cx="1821953" cy="1797537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2D4D831-AFDD-A341-9F0C-5886CC0E563F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7EA2613-2EB0-FE45-BBAD-A74E31725A7D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485D872F-E49D-9342-ADBA-5F179C90E144}"/>
                </a:ext>
              </a:extLst>
            </p:cNvPr>
            <p:cNvSpPr txBox="1"/>
            <p:nvPr/>
          </p:nvSpPr>
          <p:spPr>
            <a:xfrm>
              <a:off x="1281768" y="1427860"/>
              <a:ext cx="577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Show empathy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2874" y="3870697"/>
            <a:ext cx="6378969" cy="500137"/>
            <a:chOff x="677151" y="1331680"/>
            <a:chExt cx="6378969" cy="500137"/>
          </a:xfrm>
        </p:grpSpPr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7ACC6665-55EC-F54B-8581-BB2790BEE930}"/>
                </a:ext>
              </a:extLst>
            </p:cNvPr>
            <p:cNvGrpSpPr/>
            <p:nvPr/>
          </p:nvGrpSpPr>
          <p:grpSpPr>
            <a:xfrm>
              <a:off x="677151" y="1331680"/>
              <a:ext cx="456356" cy="500137"/>
              <a:chOff x="11277853" y="5641487"/>
              <a:chExt cx="1821953" cy="1797537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2D4D831-AFDD-A341-9F0C-5886CC0E563F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7EA2613-2EB0-FE45-BBAD-A74E31725A7D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485D872F-E49D-9342-ADBA-5F179C90E144}"/>
                </a:ext>
              </a:extLst>
            </p:cNvPr>
            <p:cNvSpPr txBox="1"/>
            <p:nvPr/>
          </p:nvSpPr>
          <p:spPr>
            <a:xfrm>
              <a:off x="1281768" y="1427860"/>
              <a:ext cx="577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Avoid conversation traps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E:\Upwork\New folder\Kira\flat-lay-thank-you-note-laptop.jpg"/>
          <p:cNvPicPr>
            <a:picLocks noChangeAspect="1" noChangeArrowheads="1"/>
          </p:cNvPicPr>
          <p:nvPr/>
        </p:nvPicPr>
        <p:blipFill>
          <a:blip r:embed="rId3" cstate="print"/>
          <a:srcRect l="20345" t="30185" r="9379" b="22001"/>
          <a:stretch>
            <a:fillRect/>
          </a:stretch>
        </p:blipFill>
        <p:spPr bwMode="auto">
          <a:xfrm>
            <a:off x="3378201" y="-117192"/>
            <a:ext cx="5765799" cy="583219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-128016"/>
            <a:ext cx="3879100" cy="5843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6598" y="1282702"/>
            <a:ext cx="2677605" cy="138498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 for your participation!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887E50F-266F-4750-A0AF-51DABD921941}"/>
              </a:ext>
            </a:extLst>
          </p:cNvPr>
          <p:cNvSpPr txBox="1">
            <a:spLocks/>
          </p:cNvSpPr>
          <p:nvPr/>
        </p:nvSpPr>
        <p:spPr>
          <a:xfrm>
            <a:off x="446598" y="2997200"/>
            <a:ext cx="3432503" cy="635000"/>
          </a:xfrm>
          <a:prstGeom prst="rect">
            <a:avLst/>
          </a:prstGeom>
        </p:spPr>
        <p:txBody>
          <a:bodyPr vert="horz" lIns="35659" tIns="17830" rIns="35659" bIns="17830" rtlCol="0">
            <a:noAutofit/>
          </a:bodyPr>
          <a:lstStyle/>
          <a:p>
            <a:pPr defTabSz="7130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Kira B Copperman, LMSW, BCC</a:t>
            </a:r>
          </a:p>
          <a:p>
            <a:pPr defTabSz="7130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KBC Consulting</a:t>
            </a:r>
          </a:p>
          <a:p>
            <a:pPr defTabSz="7130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917-363-0295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6595" y="2794696"/>
            <a:ext cx="2628000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 Competencies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068" y="1150071"/>
            <a:ext cx="7855466" cy="438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People with Emotional Self-Awareness</a:t>
            </a:r>
          </a:p>
        </p:txBody>
      </p:sp>
      <p:grpSp>
        <p:nvGrpSpPr>
          <p:cNvPr id="25" name="Group 42"/>
          <p:cNvGrpSpPr/>
          <p:nvPr/>
        </p:nvGrpSpPr>
        <p:grpSpPr>
          <a:xfrm>
            <a:off x="704067" y="1701810"/>
            <a:ext cx="1447200" cy="2158787"/>
            <a:chOff x="687777" y="1677971"/>
            <a:chExt cx="1528063" cy="2158787"/>
          </a:xfrm>
        </p:grpSpPr>
        <p:sp>
          <p:nvSpPr>
            <p:cNvPr id="44" name="Rectangle 43"/>
            <p:cNvSpPr/>
            <p:nvPr/>
          </p:nvSpPr>
          <p:spPr>
            <a:xfrm>
              <a:off x="687778" y="1677971"/>
              <a:ext cx="1527125" cy="2149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44"/>
            <p:cNvGrpSpPr/>
            <p:nvPr/>
          </p:nvGrpSpPr>
          <p:grpSpPr>
            <a:xfrm>
              <a:off x="718432" y="1677971"/>
              <a:ext cx="1496470" cy="1657070"/>
              <a:chOff x="680724" y="1677971"/>
              <a:chExt cx="1496470" cy="1657070"/>
            </a:xfrm>
          </p:grpSpPr>
          <p:sp>
            <p:nvSpPr>
              <p:cNvPr id="47" name="CuadroTexto 350">
                <a:extLst>
                  <a:ext uri="{FF2B5EF4-FFF2-40B4-BE49-F238E27FC236}">
                    <a16:creationId xmlns:a16="http://schemas.microsoft.com/office/drawing/2014/main" id="{E7CFCE87-DDCA-1C4B-BABC-D08CF4E19732}"/>
                  </a:ext>
                </a:extLst>
              </p:cNvPr>
              <p:cNvSpPr txBox="1"/>
              <p:nvPr/>
            </p:nvSpPr>
            <p:spPr>
              <a:xfrm>
                <a:off x="680724" y="1677971"/>
                <a:ext cx="350944" cy="636175"/>
              </a:xfrm>
              <a:prstGeom prst="rect">
                <a:avLst/>
              </a:prstGeom>
              <a:noFill/>
            </p:spPr>
            <p:txBody>
              <a:bodyPr wrap="none" lIns="35662" tIns="17831" rIns="35662" bIns="17831" rtlCol="0">
                <a:spAutoFit/>
              </a:bodyPr>
              <a:lstStyle/>
              <a:p>
                <a:pPr algn="ctr"/>
                <a:r>
                  <a:rPr lang="en-US" sz="3900" b="1" dirty="0">
                    <a:solidFill>
                      <a:schemeClr val="accent1"/>
                    </a:solidFill>
                    <a:latin typeface="Lato Heavy" charset="0"/>
                    <a:ea typeface="Lato Heavy" charset="0"/>
                    <a:cs typeface="Lato Heavy" charset="0"/>
                  </a:rPr>
                  <a:t>1</a:t>
                </a:r>
              </a:p>
            </p:txBody>
          </p:sp>
          <p:sp>
            <p:nvSpPr>
              <p:cNvPr id="48" name="CuadroTexto 395">
                <a:extLst>
                  <a:ext uri="{FF2B5EF4-FFF2-40B4-BE49-F238E27FC236}">
                    <a16:creationId xmlns:a16="http://schemas.microsoft.com/office/drawing/2014/main" id="{5DBCF319-C890-1941-BE93-E539477AE9F4}"/>
                  </a:ext>
                </a:extLst>
              </p:cNvPr>
              <p:cNvSpPr txBox="1"/>
              <p:nvPr/>
            </p:nvSpPr>
            <p:spPr>
              <a:xfrm>
                <a:off x="680724" y="2314146"/>
                <a:ext cx="1496470" cy="1020895"/>
              </a:xfrm>
              <a:prstGeom prst="rect">
                <a:avLst/>
              </a:prstGeom>
              <a:noFill/>
            </p:spPr>
            <p:txBody>
              <a:bodyPr wrap="square" lIns="35662" tIns="17831" rIns="35662" bIns="17831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ea typeface="Lato Light" panose="020F0502020204030203" pitchFamily="34" charset="0"/>
                    <a:cs typeface="Arial" pitchFamily="34" charset="0"/>
                  </a:rPr>
                  <a:t>Recognize how emotions affect them at work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687777" y="3764758"/>
              <a:ext cx="1528063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42"/>
          <p:cNvGrpSpPr/>
          <p:nvPr/>
        </p:nvGrpSpPr>
        <p:grpSpPr>
          <a:xfrm>
            <a:off x="2308474" y="1701810"/>
            <a:ext cx="1447200" cy="2158787"/>
            <a:chOff x="687777" y="1677971"/>
            <a:chExt cx="1528063" cy="2158787"/>
          </a:xfrm>
        </p:grpSpPr>
        <p:sp>
          <p:nvSpPr>
            <p:cNvPr id="37" name="Rectangle 36"/>
            <p:cNvSpPr/>
            <p:nvPr/>
          </p:nvSpPr>
          <p:spPr>
            <a:xfrm>
              <a:off x="687778" y="1677971"/>
              <a:ext cx="1527125" cy="2149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44"/>
            <p:cNvGrpSpPr/>
            <p:nvPr/>
          </p:nvGrpSpPr>
          <p:grpSpPr>
            <a:xfrm>
              <a:off x="708628" y="1677971"/>
              <a:ext cx="1506274" cy="1410849"/>
              <a:chOff x="670920" y="1677971"/>
              <a:chExt cx="1506274" cy="1410849"/>
            </a:xfrm>
          </p:grpSpPr>
          <p:sp>
            <p:nvSpPr>
              <p:cNvPr id="40" name="CuadroTexto 350">
                <a:extLst>
                  <a:ext uri="{FF2B5EF4-FFF2-40B4-BE49-F238E27FC236}">
                    <a16:creationId xmlns:a16="http://schemas.microsoft.com/office/drawing/2014/main" id="{E7CFCE87-DDCA-1C4B-BABC-D08CF4E19732}"/>
                  </a:ext>
                </a:extLst>
              </p:cNvPr>
              <p:cNvSpPr txBox="1"/>
              <p:nvPr/>
            </p:nvSpPr>
            <p:spPr>
              <a:xfrm>
                <a:off x="670920" y="1677971"/>
                <a:ext cx="370553" cy="636175"/>
              </a:xfrm>
              <a:prstGeom prst="rect">
                <a:avLst/>
              </a:prstGeom>
              <a:noFill/>
            </p:spPr>
            <p:txBody>
              <a:bodyPr wrap="none" lIns="35662" tIns="17831" rIns="35662" bIns="17831" rtlCol="0">
                <a:spAutoFit/>
              </a:bodyPr>
              <a:lstStyle/>
              <a:p>
                <a:pPr algn="ctr"/>
                <a:r>
                  <a:rPr lang="en-US" sz="3900" b="1" dirty="0">
                    <a:solidFill>
                      <a:schemeClr val="accent1"/>
                    </a:solidFill>
                    <a:latin typeface="Lato Heavy" charset="0"/>
                    <a:ea typeface="Lato Heavy" charset="0"/>
                    <a:cs typeface="Lato Heavy" charset="0"/>
                  </a:rPr>
                  <a:t>2</a:t>
                </a:r>
              </a:p>
            </p:txBody>
          </p:sp>
          <p:sp>
            <p:nvSpPr>
              <p:cNvPr id="41" name="CuadroTexto 395">
                <a:extLst>
                  <a:ext uri="{FF2B5EF4-FFF2-40B4-BE49-F238E27FC236}">
                    <a16:creationId xmlns:a16="http://schemas.microsoft.com/office/drawing/2014/main" id="{5DBCF319-C890-1941-BE93-E539477AE9F4}"/>
                  </a:ext>
                </a:extLst>
              </p:cNvPr>
              <p:cNvSpPr txBox="1"/>
              <p:nvPr/>
            </p:nvSpPr>
            <p:spPr>
              <a:xfrm>
                <a:off x="680724" y="2314146"/>
                <a:ext cx="1496470" cy="774674"/>
              </a:xfrm>
              <a:prstGeom prst="rect">
                <a:avLst/>
              </a:prstGeom>
              <a:noFill/>
            </p:spPr>
            <p:txBody>
              <a:bodyPr wrap="square" lIns="35662" tIns="17831" rIns="35662" bIns="17831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ea typeface="Lato Light" panose="020F0502020204030203" pitchFamily="34" charset="0"/>
                    <a:cs typeface="Arial" pitchFamily="34" charset="0"/>
                  </a:rPr>
                  <a:t>Know what they value at work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87777" y="3764758"/>
              <a:ext cx="1528063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912881" y="1701810"/>
            <a:ext cx="1447200" cy="2158787"/>
            <a:chOff x="687777" y="1677971"/>
            <a:chExt cx="1528063" cy="2158787"/>
          </a:xfrm>
        </p:grpSpPr>
        <p:sp>
          <p:nvSpPr>
            <p:cNvPr id="43" name="Rectangle 42"/>
            <p:cNvSpPr/>
            <p:nvPr/>
          </p:nvSpPr>
          <p:spPr>
            <a:xfrm>
              <a:off x="687778" y="1677971"/>
              <a:ext cx="1527125" cy="2149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08628" y="1677971"/>
              <a:ext cx="1506274" cy="1657070"/>
              <a:chOff x="670920" y="1677971"/>
              <a:chExt cx="1506274" cy="1657070"/>
            </a:xfrm>
          </p:grpSpPr>
          <p:sp>
            <p:nvSpPr>
              <p:cNvPr id="51" name="CuadroTexto 350">
                <a:extLst>
                  <a:ext uri="{FF2B5EF4-FFF2-40B4-BE49-F238E27FC236}">
                    <a16:creationId xmlns:a16="http://schemas.microsoft.com/office/drawing/2014/main" id="{E7CFCE87-DDCA-1C4B-BABC-D08CF4E19732}"/>
                  </a:ext>
                </a:extLst>
              </p:cNvPr>
              <p:cNvSpPr txBox="1"/>
              <p:nvPr/>
            </p:nvSpPr>
            <p:spPr>
              <a:xfrm>
                <a:off x="670920" y="1677971"/>
                <a:ext cx="370553" cy="636175"/>
              </a:xfrm>
              <a:prstGeom prst="rect">
                <a:avLst/>
              </a:prstGeom>
              <a:noFill/>
            </p:spPr>
            <p:txBody>
              <a:bodyPr wrap="none" lIns="35662" tIns="17831" rIns="35662" bIns="17831" rtlCol="0">
                <a:spAutoFit/>
              </a:bodyPr>
              <a:lstStyle/>
              <a:p>
                <a:pPr algn="ctr"/>
                <a:r>
                  <a:rPr lang="en-US" sz="3900" b="1" dirty="0">
                    <a:solidFill>
                      <a:schemeClr val="accent1"/>
                    </a:solidFill>
                    <a:latin typeface="Lato Heavy" charset="0"/>
                    <a:ea typeface="Lato Heavy" charset="0"/>
                    <a:cs typeface="Lato Heavy" charset="0"/>
                  </a:rPr>
                  <a:t>3</a:t>
                </a:r>
              </a:p>
            </p:txBody>
          </p:sp>
          <p:sp>
            <p:nvSpPr>
              <p:cNvPr id="52" name="CuadroTexto 395">
                <a:extLst>
                  <a:ext uri="{FF2B5EF4-FFF2-40B4-BE49-F238E27FC236}">
                    <a16:creationId xmlns:a16="http://schemas.microsoft.com/office/drawing/2014/main" id="{5DBCF319-C890-1941-BE93-E539477AE9F4}"/>
                  </a:ext>
                </a:extLst>
              </p:cNvPr>
              <p:cNvSpPr txBox="1"/>
              <p:nvPr/>
            </p:nvSpPr>
            <p:spPr>
              <a:xfrm>
                <a:off x="680724" y="2314146"/>
                <a:ext cx="1496470" cy="1020895"/>
              </a:xfrm>
              <a:prstGeom prst="rect">
                <a:avLst/>
              </a:prstGeom>
              <a:noFill/>
            </p:spPr>
            <p:txBody>
              <a:bodyPr wrap="square" lIns="35662" tIns="17831" rIns="35662" bIns="17831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ea typeface="Lato Light" panose="020F0502020204030203" pitchFamily="34" charset="0"/>
                    <a:cs typeface="Arial" pitchFamily="34" charset="0"/>
                  </a:rPr>
                  <a:t>Understand implications of their own emotions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687777" y="3764758"/>
              <a:ext cx="1528063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42"/>
          <p:cNvGrpSpPr/>
          <p:nvPr/>
        </p:nvGrpSpPr>
        <p:grpSpPr>
          <a:xfrm>
            <a:off x="5517288" y="1701810"/>
            <a:ext cx="1447200" cy="2158787"/>
            <a:chOff x="687777" y="1677971"/>
            <a:chExt cx="1528063" cy="2158787"/>
          </a:xfrm>
        </p:grpSpPr>
        <p:sp>
          <p:nvSpPr>
            <p:cNvPr id="54" name="Rectangle 53"/>
            <p:cNvSpPr/>
            <p:nvPr/>
          </p:nvSpPr>
          <p:spPr>
            <a:xfrm>
              <a:off x="687778" y="1677971"/>
              <a:ext cx="1527125" cy="2149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08628" y="1677971"/>
              <a:ext cx="1506274" cy="1164628"/>
              <a:chOff x="670920" y="1677971"/>
              <a:chExt cx="1506274" cy="1164628"/>
            </a:xfrm>
          </p:grpSpPr>
          <p:sp>
            <p:nvSpPr>
              <p:cNvPr id="57" name="CuadroTexto 350">
                <a:extLst>
                  <a:ext uri="{FF2B5EF4-FFF2-40B4-BE49-F238E27FC236}">
                    <a16:creationId xmlns:a16="http://schemas.microsoft.com/office/drawing/2014/main" id="{E7CFCE87-DDCA-1C4B-BABC-D08CF4E19732}"/>
                  </a:ext>
                </a:extLst>
              </p:cNvPr>
              <p:cNvSpPr txBox="1"/>
              <p:nvPr/>
            </p:nvSpPr>
            <p:spPr>
              <a:xfrm>
                <a:off x="670920" y="1677971"/>
                <a:ext cx="370553" cy="636175"/>
              </a:xfrm>
              <a:prstGeom prst="rect">
                <a:avLst/>
              </a:prstGeom>
              <a:noFill/>
            </p:spPr>
            <p:txBody>
              <a:bodyPr wrap="none" lIns="35662" tIns="17831" rIns="35662" bIns="17831" rtlCol="0">
                <a:spAutoFit/>
              </a:bodyPr>
              <a:lstStyle/>
              <a:p>
                <a:pPr algn="ctr"/>
                <a:r>
                  <a:rPr lang="en-US" sz="3900" b="1" dirty="0">
                    <a:solidFill>
                      <a:schemeClr val="accent1"/>
                    </a:solidFill>
                    <a:latin typeface="Lato Heavy" charset="0"/>
                    <a:ea typeface="Lato Heavy" charset="0"/>
                    <a:cs typeface="Lato Heavy" charset="0"/>
                  </a:rPr>
                  <a:t>4</a:t>
                </a:r>
              </a:p>
            </p:txBody>
          </p:sp>
          <p:sp>
            <p:nvSpPr>
              <p:cNvPr id="58" name="CuadroTexto 395">
                <a:extLst>
                  <a:ext uri="{FF2B5EF4-FFF2-40B4-BE49-F238E27FC236}">
                    <a16:creationId xmlns:a16="http://schemas.microsoft.com/office/drawing/2014/main" id="{5DBCF319-C890-1941-BE93-E539477AE9F4}"/>
                  </a:ext>
                </a:extLst>
              </p:cNvPr>
              <p:cNvSpPr txBox="1"/>
              <p:nvPr/>
            </p:nvSpPr>
            <p:spPr>
              <a:xfrm>
                <a:off x="680724" y="2314146"/>
                <a:ext cx="1496470" cy="528453"/>
              </a:xfrm>
              <a:prstGeom prst="rect">
                <a:avLst/>
              </a:prstGeom>
              <a:noFill/>
            </p:spPr>
            <p:txBody>
              <a:bodyPr wrap="square" lIns="35662" tIns="17831" rIns="35662" bIns="17831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ea typeface="Lato Light" panose="020F0502020204030203" pitchFamily="34" charset="0"/>
                    <a:cs typeface="Arial" pitchFamily="34" charset="0"/>
                  </a:rPr>
                  <a:t>Are aware of their triggers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687777" y="3764758"/>
              <a:ext cx="1528063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42"/>
          <p:cNvGrpSpPr/>
          <p:nvPr/>
        </p:nvGrpSpPr>
        <p:grpSpPr>
          <a:xfrm>
            <a:off x="7121694" y="1701810"/>
            <a:ext cx="1447200" cy="2158787"/>
            <a:chOff x="687777" y="1677971"/>
            <a:chExt cx="1528063" cy="2158787"/>
          </a:xfrm>
        </p:grpSpPr>
        <p:sp>
          <p:nvSpPr>
            <p:cNvPr id="60" name="Rectangle 59"/>
            <p:cNvSpPr/>
            <p:nvPr/>
          </p:nvSpPr>
          <p:spPr>
            <a:xfrm>
              <a:off x="687778" y="1677971"/>
              <a:ext cx="1527125" cy="2149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08628" y="1677971"/>
              <a:ext cx="1506274" cy="1410849"/>
              <a:chOff x="670920" y="1677971"/>
              <a:chExt cx="1506274" cy="1410849"/>
            </a:xfrm>
          </p:grpSpPr>
          <p:sp>
            <p:nvSpPr>
              <p:cNvPr id="63" name="CuadroTexto 350">
                <a:extLst>
                  <a:ext uri="{FF2B5EF4-FFF2-40B4-BE49-F238E27FC236}">
                    <a16:creationId xmlns:a16="http://schemas.microsoft.com/office/drawing/2014/main" id="{E7CFCE87-DDCA-1C4B-BABC-D08CF4E19732}"/>
                  </a:ext>
                </a:extLst>
              </p:cNvPr>
              <p:cNvSpPr txBox="1"/>
              <p:nvPr/>
            </p:nvSpPr>
            <p:spPr>
              <a:xfrm>
                <a:off x="670920" y="1677971"/>
                <a:ext cx="370553" cy="636175"/>
              </a:xfrm>
              <a:prstGeom prst="rect">
                <a:avLst/>
              </a:prstGeom>
              <a:noFill/>
            </p:spPr>
            <p:txBody>
              <a:bodyPr wrap="none" lIns="35662" tIns="17831" rIns="35662" bIns="17831" rtlCol="0">
                <a:spAutoFit/>
              </a:bodyPr>
              <a:lstStyle/>
              <a:p>
                <a:pPr algn="ctr"/>
                <a:r>
                  <a:rPr lang="en-US" sz="3900" b="1" dirty="0">
                    <a:solidFill>
                      <a:schemeClr val="accent1"/>
                    </a:solidFill>
                    <a:latin typeface="Lato Heavy" charset="0"/>
                    <a:ea typeface="Lato Heavy" charset="0"/>
                    <a:cs typeface="Lato Heavy" charset="0"/>
                  </a:rPr>
                  <a:t>5</a:t>
                </a:r>
              </a:p>
            </p:txBody>
          </p:sp>
          <p:sp>
            <p:nvSpPr>
              <p:cNvPr id="64" name="CuadroTexto 395">
                <a:extLst>
                  <a:ext uri="{FF2B5EF4-FFF2-40B4-BE49-F238E27FC236}">
                    <a16:creationId xmlns:a16="http://schemas.microsoft.com/office/drawing/2014/main" id="{5DBCF319-C890-1941-BE93-E539477AE9F4}"/>
                  </a:ext>
                </a:extLst>
              </p:cNvPr>
              <p:cNvSpPr txBox="1"/>
              <p:nvPr/>
            </p:nvSpPr>
            <p:spPr>
              <a:xfrm>
                <a:off x="680724" y="2314146"/>
                <a:ext cx="1496470" cy="774674"/>
              </a:xfrm>
              <a:prstGeom prst="rect">
                <a:avLst/>
              </a:prstGeom>
              <a:noFill/>
            </p:spPr>
            <p:txBody>
              <a:bodyPr wrap="square" lIns="35662" tIns="17831" rIns="35662" bIns="17831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ea typeface="Lato Light" panose="020F0502020204030203" pitchFamily="34" charset="0"/>
                    <a:cs typeface="Arial" pitchFamily="34" charset="0"/>
                  </a:rPr>
                  <a:t>Are aware of their own feelings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687777" y="3764758"/>
              <a:ext cx="1528063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658"/>
            <a:ext cx="7698342" cy="687822"/>
          </a:xfrm>
        </p:spPr>
        <p:txBody>
          <a:bodyPr/>
          <a:lstStyle/>
          <a:p>
            <a:pPr algn="ctr"/>
            <a:r>
              <a:rPr lang="en-US" dirty="0"/>
              <a:t>Ways to I</a:t>
            </a:r>
            <a:r>
              <a:rPr lang="en-US" sz="2400" dirty="0"/>
              <a:t>mprove Self-Awareness</a:t>
            </a:r>
            <a:br>
              <a:rPr lang="en-US" sz="2400" dirty="0"/>
            </a:br>
            <a:r>
              <a:rPr lang="en-US" sz="2400" dirty="0"/>
              <a:t>What will you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3799" y="3302035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791068" y="1406371"/>
            <a:ext cx="2196000" cy="1683588"/>
            <a:chOff x="791068" y="1406371"/>
            <a:chExt cx="2196000" cy="1683588"/>
          </a:xfrm>
        </p:grpSpPr>
        <p:sp>
          <p:nvSpPr>
            <p:cNvPr id="49" name="Rectangle 48"/>
            <p:cNvSpPr/>
            <p:nvPr/>
          </p:nvSpPr>
          <p:spPr>
            <a:xfrm>
              <a:off x="791068" y="1668166"/>
              <a:ext cx="2196000" cy="14217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adroTexto 395">
              <a:extLst>
                <a:ext uri="{FF2B5EF4-FFF2-40B4-BE49-F238E27FC236}">
                  <a16:creationId xmlns:a16="http://schemas.microsoft.com/office/drawing/2014/main" id="{5DBCF319-C890-1941-BE93-E539477AE9F4}"/>
                </a:ext>
              </a:extLst>
            </p:cNvPr>
            <p:cNvSpPr txBox="1"/>
            <p:nvPr/>
          </p:nvSpPr>
          <p:spPr>
            <a:xfrm>
              <a:off x="842201" y="2243634"/>
              <a:ext cx="2144867" cy="528453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Be open to feedback from EVERYONE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446962" y="1406371"/>
              <a:ext cx="674515" cy="674515"/>
              <a:chOff x="1446962" y="1225225"/>
              <a:chExt cx="674515" cy="67451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446962" y="1225225"/>
                <a:ext cx="674515" cy="674515"/>
              </a:xfrm>
              <a:prstGeom prst="ellips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2" descr="E:\Upwork\New folder\Kira\open-min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1544438" y="1343140"/>
                <a:ext cx="472515" cy="47251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9" name="Group 108"/>
          <p:cNvGrpSpPr/>
          <p:nvPr/>
        </p:nvGrpSpPr>
        <p:grpSpPr>
          <a:xfrm>
            <a:off x="3510398" y="1406371"/>
            <a:ext cx="2196000" cy="1683588"/>
            <a:chOff x="3510398" y="1406371"/>
            <a:chExt cx="2196000" cy="1683588"/>
          </a:xfrm>
        </p:grpSpPr>
        <p:sp>
          <p:nvSpPr>
            <p:cNvPr id="77" name="Rectangle 76"/>
            <p:cNvSpPr/>
            <p:nvPr/>
          </p:nvSpPr>
          <p:spPr>
            <a:xfrm>
              <a:off x="3510398" y="1668166"/>
              <a:ext cx="2196000" cy="14217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adroTexto 395">
              <a:extLst>
                <a:ext uri="{FF2B5EF4-FFF2-40B4-BE49-F238E27FC236}">
                  <a16:creationId xmlns:a16="http://schemas.microsoft.com/office/drawing/2014/main" id="{5DBCF319-C890-1941-BE93-E539477AE9F4}"/>
                </a:ext>
              </a:extLst>
            </p:cNvPr>
            <p:cNvSpPr txBox="1"/>
            <p:nvPr/>
          </p:nvSpPr>
          <p:spPr>
            <a:xfrm>
              <a:off x="3561531" y="2243634"/>
              <a:ext cx="2144867" cy="528453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Put mistakes into perspective</a:t>
              </a: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4271141" y="1406371"/>
              <a:ext cx="674515" cy="674515"/>
              <a:chOff x="4166292" y="1225225"/>
              <a:chExt cx="674515" cy="67451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166292" y="1225225"/>
                <a:ext cx="674515" cy="674515"/>
              </a:xfrm>
              <a:prstGeom prst="ellips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3" descr="E:\Upwork\New folder\Kira\mistake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4274030" y="1354274"/>
                <a:ext cx="473044" cy="47304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8" name="Group 107"/>
          <p:cNvGrpSpPr/>
          <p:nvPr/>
        </p:nvGrpSpPr>
        <p:grpSpPr>
          <a:xfrm>
            <a:off x="6229728" y="1406371"/>
            <a:ext cx="2196000" cy="1683588"/>
            <a:chOff x="6229728" y="1406371"/>
            <a:chExt cx="2196000" cy="1683588"/>
          </a:xfrm>
        </p:grpSpPr>
        <p:sp>
          <p:nvSpPr>
            <p:cNvPr id="54" name="CuadroTexto 350">
              <a:extLst>
                <a:ext uri="{FF2B5EF4-FFF2-40B4-BE49-F238E27FC236}">
                  <a16:creationId xmlns:a16="http://schemas.microsoft.com/office/drawing/2014/main" id="{E7CFCE87-DDCA-1C4B-BABC-D08CF4E19732}"/>
                </a:ext>
              </a:extLst>
            </p:cNvPr>
            <p:cNvSpPr txBox="1"/>
            <p:nvPr/>
          </p:nvSpPr>
          <p:spPr>
            <a:xfrm>
              <a:off x="8116389" y="2243634"/>
              <a:ext cx="299647" cy="528453"/>
            </a:xfrm>
            <a:prstGeom prst="rect">
              <a:avLst/>
            </a:prstGeom>
            <a:noFill/>
          </p:spPr>
          <p:txBody>
            <a:bodyPr wrap="none" lIns="35662" tIns="17831" rIns="35662" bIns="17831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Arial" pitchFamily="34" charset="0"/>
                  <a:ea typeface="Lato Heavy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229728" y="1668166"/>
              <a:ext cx="2196000" cy="14217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adroTexto 395">
              <a:extLst>
                <a:ext uri="{FF2B5EF4-FFF2-40B4-BE49-F238E27FC236}">
                  <a16:creationId xmlns:a16="http://schemas.microsoft.com/office/drawing/2014/main" id="{5DBCF319-C890-1941-BE93-E539477AE9F4}"/>
                </a:ext>
              </a:extLst>
            </p:cNvPr>
            <p:cNvSpPr txBox="1"/>
            <p:nvPr/>
          </p:nvSpPr>
          <p:spPr>
            <a:xfrm>
              <a:off x="6280861" y="2243634"/>
              <a:ext cx="2144867" cy="774674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Pay attention to your own non-verbal communication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990471" y="1406371"/>
              <a:ext cx="674515" cy="674515"/>
              <a:chOff x="6885622" y="1225225"/>
              <a:chExt cx="674515" cy="67451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885622" y="1225225"/>
                <a:ext cx="674515" cy="674515"/>
              </a:xfrm>
              <a:prstGeom prst="ellips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Picture 4" descr="E:\Upwork\New folder\Kira\speech-bubbl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6999170" y="1335588"/>
                <a:ext cx="472515" cy="47251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6" name="Group 105"/>
          <p:cNvGrpSpPr/>
          <p:nvPr/>
        </p:nvGrpSpPr>
        <p:grpSpPr>
          <a:xfrm>
            <a:off x="3510398" y="3409086"/>
            <a:ext cx="2196000" cy="1683588"/>
            <a:chOff x="3510398" y="3409086"/>
            <a:chExt cx="2196000" cy="1683588"/>
          </a:xfrm>
        </p:grpSpPr>
        <p:sp>
          <p:nvSpPr>
            <p:cNvPr id="81" name="Rectangle 80"/>
            <p:cNvSpPr/>
            <p:nvPr/>
          </p:nvSpPr>
          <p:spPr>
            <a:xfrm>
              <a:off x="3510398" y="3670881"/>
              <a:ext cx="2196000" cy="14217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adroTexto 395">
              <a:extLst>
                <a:ext uri="{FF2B5EF4-FFF2-40B4-BE49-F238E27FC236}">
                  <a16:creationId xmlns:a16="http://schemas.microsoft.com/office/drawing/2014/main" id="{5DBCF319-C890-1941-BE93-E539477AE9F4}"/>
                </a:ext>
              </a:extLst>
            </p:cNvPr>
            <p:cNvSpPr txBox="1"/>
            <p:nvPr/>
          </p:nvSpPr>
          <p:spPr>
            <a:xfrm>
              <a:off x="3561531" y="4246349"/>
              <a:ext cx="2144867" cy="528453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Know what you need to maintain motivation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271141" y="3409086"/>
              <a:ext cx="674515" cy="674515"/>
              <a:chOff x="4166292" y="3202062"/>
              <a:chExt cx="674515" cy="674515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4166292" y="3202062"/>
                <a:ext cx="674515" cy="674515"/>
              </a:xfrm>
              <a:prstGeom prst="ellips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Picture 5" descr="E:\Upwork\New folder\Kira\telepathy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4304843" y="3330686"/>
                <a:ext cx="424237" cy="42423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0" name="Group 109"/>
          <p:cNvGrpSpPr/>
          <p:nvPr/>
        </p:nvGrpSpPr>
        <p:grpSpPr>
          <a:xfrm>
            <a:off x="6229728" y="3409086"/>
            <a:ext cx="2196000" cy="1683588"/>
            <a:chOff x="6229728" y="3409086"/>
            <a:chExt cx="2196000" cy="1683588"/>
          </a:xfrm>
        </p:grpSpPr>
        <p:grpSp>
          <p:nvGrpSpPr>
            <p:cNvPr id="107" name="Group 106"/>
            <p:cNvGrpSpPr/>
            <p:nvPr/>
          </p:nvGrpSpPr>
          <p:grpSpPr>
            <a:xfrm>
              <a:off x="6229728" y="3670881"/>
              <a:ext cx="2196000" cy="1421793"/>
              <a:chOff x="6229728" y="3670881"/>
              <a:chExt cx="2196000" cy="1421793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6229728" y="3670881"/>
                <a:ext cx="2196000" cy="142179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uadroTexto 395">
                <a:extLst>
                  <a:ext uri="{FF2B5EF4-FFF2-40B4-BE49-F238E27FC236}">
                    <a16:creationId xmlns:a16="http://schemas.microsoft.com/office/drawing/2014/main" id="{5DBCF319-C890-1941-BE93-E539477AE9F4}"/>
                  </a:ext>
                </a:extLst>
              </p:cNvPr>
              <p:cNvSpPr txBox="1"/>
              <p:nvPr/>
            </p:nvSpPr>
            <p:spPr>
              <a:xfrm>
                <a:off x="6280861" y="4246349"/>
                <a:ext cx="2144867" cy="528453"/>
              </a:xfrm>
              <a:prstGeom prst="rect">
                <a:avLst/>
              </a:prstGeom>
              <a:noFill/>
            </p:spPr>
            <p:txBody>
              <a:bodyPr wrap="square" lIns="35662" tIns="17831" rIns="35662" bIns="17831" rtlCol="0">
                <a:spAutoFit/>
              </a:bodyPr>
              <a:lstStyle/>
              <a:p>
                <a:pPr lvl="0" algn="ctr"/>
                <a:r>
                  <a:rPr lang="en-US" sz="16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Recognize your stress level 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990471" y="3409086"/>
              <a:ext cx="674515" cy="674515"/>
              <a:chOff x="6885622" y="3202062"/>
              <a:chExt cx="674515" cy="674515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6885622" y="3202062"/>
                <a:ext cx="674515" cy="674515"/>
              </a:xfrm>
              <a:prstGeom prst="ellips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6" name="Picture 6" descr="E:\Upwork\New folder\Kira\brai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7024802" y="3348237"/>
                <a:ext cx="416017" cy="4160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5" name="Group 104"/>
          <p:cNvGrpSpPr/>
          <p:nvPr/>
        </p:nvGrpSpPr>
        <p:grpSpPr>
          <a:xfrm>
            <a:off x="791068" y="3409086"/>
            <a:ext cx="2196000" cy="1683588"/>
            <a:chOff x="791068" y="3409086"/>
            <a:chExt cx="2196000" cy="1683588"/>
          </a:xfrm>
        </p:grpSpPr>
        <p:sp>
          <p:nvSpPr>
            <p:cNvPr id="73" name="Rectangle 72"/>
            <p:cNvSpPr/>
            <p:nvPr/>
          </p:nvSpPr>
          <p:spPr>
            <a:xfrm>
              <a:off x="791068" y="3670881"/>
              <a:ext cx="2196000" cy="14217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adroTexto 395">
              <a:extLst>
                <a:ext uri="{FF2B5EF4-FFF2-40B4-BE49-F238E27FC236}">
                  <a16:creationId xmlns:a16="http://schemas.microsoft.com/office/drawing/2014/main" id="{5DBCF319-C890-1941-BE93-E539477AE9F4}"/>
                </a:ext>
              </a:extLst>
            </p:cNvPr>
            <p:cNvSpPr txBox="1"/>
            <p:nvPr/>
          </p:nvSpPr>
          <p:spPr>
            <a:xfrm>
              <a:off x="842201" y="4246349"/>
              <a:ext cx="2144867" cy="528453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Be aware of your triggers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551811" y="3409086"/>
              <a:ext cx="674515" cy="674515"/>
              <a:chOff x="1446962" y="3202062"/>
              <a:chExt cx="674515" cy="674515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446962" y="3202062"/>
                <a:ext cx="674515" cy="674515"/>
              </a:xfrm>
              <a:prstGeom prst="ellips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Picture 7" descr="E:\Upwork\New folder\Kira\awarenes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1540272" y="3240918"/>
                <a:ext cx="532667" cy="53266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1" name="Slide Number Placeholder 3"/>
          <p:cNvSpPr txBox="1">
            <a:spLocks/>
          </p:cNvSpPr>
          <p:nvPr/>
        </p:nvSpPr>
        <p:spPr>
          <a:xfrm>
            <a:off x="6806749" y="5296961"/>
            <a:ext cx="2057400" cy="304271"/>
          </a:xfrm>
          <a:prstGeom prst="rect">
            <a:avLst/>
          </a:prstGeom>
        </p:spPr>
        <p:txBody>
          <a:bodyPr vert="horz" lIns="35659" tIns="17830" rIns="35659" bIns="17830" rtlCol="0" anchor="ctr"/>
          <a:lstStyle/>
          <a:p>
            <a:pPr marL="0" marR="0" lvl="0" indent="0" algn="r" defTabSz="713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713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Self-Management Competencies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28649" y="1421636"/>
            <a:ext cx="1442767" cy="3585633"/>
            <a:chOff x="628649" y="1257872"/>
            <a:chExt cx="1442767" cy="3585633"/>
          </a:xfrm>
        </p:grpSpPr>
        <p:grpSp>
          <p:nvGrpSpPr>
            <p:cNvPr id="3" name="Group 36"/>
            <p:cNvGrpSpPr/>
            <p:nvPr/>
          </p:nvGrpSpPr>
          <p:grpSpPr>
            <a:xfrm>
              <a:off x="628649" y="1257872"/>
              <a:ext cx="1442767" cy="3585633"/>
              <a:chOff x="628649" y="1257871"/>
              <a:chExt cx="1442767" cy="358563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8650" y="1978089"/>
                <a:ext cx="1440000" cy="27934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28649" y="2688588"/>
                <a:ext cx="14400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Stay composed and positive even when challenged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8650" y="4771504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31416" y="1257871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28650" y="1257873"/>
              <a:ext cx="1442766" cy="1148044"/>
              <a:chOff x="2413917" y="2672124"/>
              <a:chExt cx="7327242" cy="2002778"/>
            </a:xfrm>
          </p:grpSpPr>
          <p:sp>
            <p:nvSpPr>
              <p:cNvPr id="38" name="Pentagon 37"/>
              <p:cNvSpPr/>
              <p:nvPr/>
            </p:nvSpPr>
            <p:spPr>
              <a:xfrm rot="5400000">
                <a:off x="5177001" y="110746"/>
                <a:ext cx="1801072" cy="7327240"/>
              </a:xfrm>
              <a:prstGeom prst="homePlate">
                <a:avLst>
                  <a:gd name="adj" fmla="val 15111"/>
                </a:avLst>
              </a:prstGeom>
              <a:solidFill>
                <a:schemeClr val="accent5">
                  <a:alpha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Pentagon 38"/>
              <p:cNvSpPr/>
              <p:nvPr/>
            </p:nvSpPr>
            <p:spPr>
              <a:xfrm rot="5400000">
                <a:off x="5177003" y="-90960"/>
                <a:ext cx="1801072" cy="7327240"/>
              </a:xfrm>
              <a:prstGeom prst="homePlate">
                <a:avLst>
                  <a:gd name="adj" fmla="val 1442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70" name="Picture 2" descr="E:\Upwork\New folder\Kira\smile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1041924" y="1521794"/>
              <a:ext cx="609599" cy="609599"/>
            </a:xfrm>
            <a:prstGeom prst="rect">
              <a:avLst/>
            </a:prstGeom>
            <a:noFill/>
          </p:spPr>
        </p:pic>
      </p:grpSp>
      <p:grpSp>
        <p:nvGrpSpPr>
          <p:cNvPr id="89" name="Group 88"/>
          <p:cNvGrpSpPr/>
          <p:nvPr/>
        </p:nvGrpSpPr>
        <p:grpSpPr>
          <a:xfrm>
            <a:off x="2260925" y="1421636"/>
            <a:ext cx="1442767" cy="3585633"/>
            <a:chOff x="2240326" y="1865903"/>
            <a:chExt cx="1442767" cy="3585633"/>
          </a:xfrm>
        </p:grpSpPr>
        <p:grpSp>
          <p:nvGrpSpPr>
            <p:cNvPr id="46" name="Group 45"/>
            <p:cNvGrpSpPr/>
            <p:nvPr/>
          </p:nvGrpSpPr>
          <p:grpSpPr>
            <a:xfrm>
              <a:off x="2240326" y="1865903"/>
              <a:ext cx="1442767" cy="3585633"/>
              <a:chOff x="628649" y="1257872"/>
              <a:chExt cx="1442767" cy="3585633"/>
            </a:xfrm>
          </p:grpSpPr>
          <p:grpSp>
            <p:nvGrpSpPr>
              <p:cNvPr id="47" name="Group 36"/>
              <p:cNvGrpSpPr/>
              <p:nvPr/>
            </p:nvGrpSpPr>
            <p:grpSpPr>
              <a:xfrm>
                <a:off x="628649" y="1257872"/>
                <a:ext cx="1442767" cy="3585633"/>
                <a:chOff x="628649" y="1257871"/>
                <a:chExt cx="1442767" cy="3585633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628650" y="1978089"/>
                  <a:ext cx="1440000" cy="279341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28649" y="2688588"/>
                  <a:ext cx="1440000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Respond calmly to others even when under pressure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8650" y="4771504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31416" y="1257871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628650" y="1257873"/>
                <a:ext cx="1442766" cy="1148044"/>
                <a:chOff x="2413917" y="2672124"/>
                <a:chExt cx="7327242" cy="2002778"/>
              </a:xfrm>
            </p:grpSpPr>
            <p:sp>
              <p:nvSpPr>
                <p:cNvPr id="50" name="Pentagon 49"/>
                <p:cNvSpPr/>
                <p:nvPr/>
              </p:nvSpPr>
              <p:spPr>
                <a:xfrm rot="5400000">
                  <a:off x="5177001" y="110746"/>
                  <a:ext cx="1801072" cy="7327240"/>
                </a:xfrm>
                <a:prstGeom prst="homePlate">
                  <a:avLst>
                    <a:gd name="adj" fmla="val 15111"/>
                  </a:avLst>
                </a:prstGeom>
                <a:solidFill>
                  <a:schemeClr val="accent5">
                    <a:alpha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Pentagon 50"/>
                <p:cNvSpPr/>
                <p:nvPr/>
              </p:nvSpPr>
              <p:spPr>
                <a:xfrm rot="5400000">
                  <a:off x="5177003" y="-90960"/>
                  <a:ext cx="1801072" cy="7327240"/>
                </a:xfrm>
                <a:prstGeom prst="homePlate">
                  <a:avLst>
                    <a:gd name="adj" fmla="val 14421"/>
                  </a:avLst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7171" name="Picture 3" descr="E:\Upwork\New folder\Kira\relaxation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548212" y="1937756"/>
              <a:ext cx="820021" cy="820021"/>
            </a:xfrm>
            <a:prstGeom prst="rect">
              <a:avLst/>
            </a:prstGeom>
            <a:noFill/>
          </p:spPr>
        </p:pic>
      </p:grpSp>
      <p:grpSp>
        <p:nvGrpSpPr>
          <p:cNvPr id="88" name="Group 87"/>
          <p:cNvGrpSpPr/>
          <p:nvPr/>
        </p:nvGrpSpPr>
        <p:grpSpPr>
          <a:xfrm>
            <a:off x="3893201" y="1421636"/>
            <a:ext cx="1442768" cy="3585633"/>
            <a:chOff x="3906584" y="833481"/>
            <a:chExt cx="1442768" cy="3585633"/>
          </a:xfrm>
        </p:grpSpPr>
        <p:grpSp>
          <p:nvGrpSpPr>
            <p:cNvPr id="56" name="Group 55"/>
            <p:cNvGrpSpPr/>
            <p:nvPr/>
          </p:nvGrpSpPr>
          <p:grpSpPr>
            <a:xfrm>
              <a:off x="3906584" y="833481"/>
              <a:ext cx="1442768" cy="3585633"/>
              <a:chOff x="628649" y="1257872"/>
              <a:chExt cx="1442768" cy="3585633"/>
            </a:xfrm>
          </p:grpSpPr>
          <p:grpSp>
            <p:nvGrpSpPr>
              <p:cNvPr id="57" name="Group 36"/>
              <p:cNvGrpSpPr/>
              <p:nvPr/>
            </p:nvGrpSpPr>
            <p:grpSpPr>
              <a:xfrm>
                <a:off x="628649" y="1257872"/>
                <a:ext cx="1442767" cy="3585633"/>
                <a:chOff x="628649" y="1257871"/>
                <a:chExt cx="1442767" cy="3585633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628650" y="1978089"/>
                  <a:ext cx="1440000" cy="279341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8649" y="2688588"/>
                  <a:ext cx="14400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Are adaptable to changes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8650" y="4771504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31416" y="1257871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628650" y="1257874"/>
                <a:ext cx="1442767" cy="1148043"/>
                <a:chOff x="2413917" y="2672126"/>
                <a:chExt cx="7327248" cy="2002776"/>
              </a:xfrm>
            </p:grpSpPr>
            <p:sp>
              <p:nvSpPr>
                <p:cNvPr id="60" name="Pentagon 59"/>
                <p:cNvSpPr/>
                <p:nvPr/>
              </p:nvSpPr>
              <p:spPr>
                <a:xfrm rot="5400000">
                  <a:off x="5177001" y="110746"/>
                  <a:ext cx="1801072" cy="7327240"/>
                </a:xfrm>
                <a:prstGeom prst="homePlate">
                  <a:avLst>
                    <a:gd name="adj" fmla="val 15111"/>
                  </a:avLst>
                </a:prstGeom>
                <a:solidFill>
                  <a:schemeClr val="accent5">
                    <a:alpha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Pentagon 60"/>
                <p:cNvSpPr/>
                <p:nvPr/>
              </p:nvSpPr>
              <p:spPr>
                <a:xfrm rot="5400000">
                  <a:off x="5177007" y="-90959"/>
                  <a:ext cx="1801073" cy="7327243"/>
                </a:xfrm>
                <a:prstGeom prst="homePlate">
                  <a:avLst>
                    <a:gd name="adj" fmla="val 14421"/>
                  </a:avLst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7172" name="Picture 4" descr="E:\Upwork\New folder\Kira\settings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237124" y="985917"/>
              <a:ext cx="728417" cy="728417"/>
            </a:xfrm>
            <a:prstGeom prst="rect">
              <a:avLst/>
            </a:prstGeom>
            <a:noFill/>
          </p:spPr>
        </p:pic>
      </p:grpSp>
      <p:grpSp>
        <p:nvGrpSpPr>
          <p:cNvPr id="87" name="Group 86"/>
          <p:cNvGrpSpPr/>
          <p:nvPr/>
        </p:nvGrpSpPr>
        <p:grpSpPr>
          <a:xfrm>
            <a:off x="5525478" y="1421636"/>
            <a:ext cx="1442767" cy="3585633"/>
            <a:chOff x="6072848" y="833480"/>
            <a:chExt cx="1442767" cy="3585633"/>
          </a:xfrm>
        </p:grpSpPr>
        <p:grpSp>
          <p:nvGrpSpPr>
            <p:cNvPr id="66" name="Group 65"/>
            <p:cNvGrpSpPr/>
            <p:nvPr/>
          </p:nvGrpSpPr>
          <p:grpSpPr>
            <a:xfrm>
              <a:off x="6072848" y="833480"/>
              <a:ext cx="1442767" cy="3585633"/>
              <a:chOff x="628649" y="1257872"/>
              <a:chExt cx="1442767" cy="3585633"/>
            </a:xfrm>
          </p:grpSpPr>
          <p:grpSp>
            <p:nvGrpSpPr>
              <p:cNvPr id="67" name="Group 36"/>
              <p:cNvGrpSpPr/>
              <p:nvPr/>
            </p:nvGrpSpPr>
            <p:grpSpPr>
              <a:xfrm>
                <a:off x="628649" y="1257872"/>
                <a:ext cx="1442767" cy="3585633"/>
                <a:chOff x="628649" y="1257871"/>
                <a:chExt cx="1442767" cy="3585633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628650" y="1978089"/>
                  <a:ext cx="1440000" cy="279341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28649" y="2688588"/>
                  <a:ext cx="14400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Stay open and transparent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28650" y="4771504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31416" y="1257871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628650" y="1257873"/>
                <a:ext cx="1442766" cy="1148044"/>
                <a:chOff x="2413917" y="2672124"/>
                <a:chExt cx="7327242" cy="2002778"/>
              </a:xfrm>
            </p:grpSpPr>
            <p:sp>
              <p:nvSpPr>
                <p:cNvPr id="70" name="Pentagon 69"/>
                <p:cNvSpPr/>
                <p:nvPr/>
              </p:nvSpPr>
              <p:spPr>
                <a:xfrm rot="5400000">
                  <a:off x="5177001" y="110746"/>
                  <a:ext cx="1801072" cy="7327240"/>
                </a:xfrm>
                <a:prstGeom prst="homePlate">
                  <a:avLst>
                    <a:gd name="adj" fmla="val 15111"/>
                  </a:avLst>
                </a:prstGeom>
                <a:solidFill>
                  <a:schemeClr val="accent5">
                    <a:alpha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Pentagon 70"/>
                <p:cNvSpPr/>
                <p:nvPr/>
              </p:nvSpPr>
              <p:spPr>
                <a:xfrm rot="5400000">
                  <a:off x="5177003" y="-90960"/>
                  <a:ext cx="1801072" cy="7327240"/>
                </a:xfrm>
                <a:prstGeom prst="homePlate">
                  <a:avLst>
                    <a:gd name="adj" fmla="val 14421"/>
                  </a:avLst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7173" name="Picture 5" descr="E:\Upwork\New folder\Kira\intellectual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6424501" y="1020404"/>
              <a:ext cx="693931" cy="693931"/>
            </a:xfrm>
            <a:prstGeom prst="rect">
              <a:avLst/>
            </a:prstGeom>
            <a:noFill/>
          </p:spPr>
        </p:pic>
      </p:grpSp>
      <p:grpSp>
        <p:nvGrpSpPr>
          <p:cNvPr id="86" name="Group 85"/>
          <p:cNvGrpSpPr/>
          <p:nvPr/>
        </p:nvGrpSpPr>
        <p:grpSpPr>
          <a:xfrm>
            <a:off x="7157754" y="1421636"/>
            <a:ext cx="1442767" cy="3585633"/>
            <a:chOff x="7598571" y="1101423"/>
            <a:chExt cx="1442767" cy="3585633"/>
          </a:xfrm>
        </p:grpSpPr>
        <p:grpSp>
          <p:nvGrpSpPr>
            <p:cNvPr id="76" name="Group 75"/>
            <p:cNvGrpSpPr/>
            <p:nvPr/>
          </p:nvGrpSpPr>
          <p:grpSpPr>
            <a:xfrm>
              <a:off x="7598571" y="1101423"/>
              <a:ext cx="1442767" cy="3585633"/>
              <a:chOff x="628649" y="1257872"/>
              <a:chExt cx="1442767" cy="3585633"/>
            </a:xfrm>
          </p:grpSpPr>
          <p:grpSp>
            <p:nvGrpSpPr>
              <p:cNvPr id="77" name="Group 36"/>
              <p:cNvGrpSpPr/>
              <p:nvPr/>
            </p:nvGrpSpPr>
            <p:grpSpPr>
              <a:xfrm>
                <a:off x="628649" y="1257872"/>
                <a:ext cx="1442767" cy="3585633"/>
                <a:chOff x="628649" y="1257871"/>
                <a:chExt cx="1442767" cy="358563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628650" y="1978089"/>
                  <a:ext cx="1440000" cy="279341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28649" y="2688588"/>
                  <a:ext cx="1440000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Keep themselves motivated and resilient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28650" y="4771504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31416" y="1257871"/>
                  <a:ext cx="1440000" cy="7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/>
                  <a:endPara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628650" y="1257873"/>
                <a:ext cx="1442766" cy="1148044"/>
                <a:chOff x="2413917" y="2672124"/>
                <a:chExt cx="7327242" cy="2002778"/>
              </a:xfrm>
            </p:grpSpPr>
            <p:sp>
              <p:nvSpPr>
                <p:cNvPr id="80" name="Pentagon 79"/>
                <p:cNvSpPr/>
                <p:nvPr/>
              </p:nvSpPr>
              <p:spPr>
                <a:xfrm rot="5400000">
                  <a:off x="5177001" y="110746"/>
                  <a:ext cx="1801072" cy="7327240"/>
                </a:xfrm>
                <a:prstGeom prst="homePlate">
                  <a:avLst>
                    <a:gd name="adj" fmla="val 15111"/>
                  </a:avLst>
                </a:prstGeom>
                <a:solidFill>
                  <a:schemeClr val="accent5">
                    <a:alpha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Pentagon 80"/>
                <p:cNvSpPr/>
                <p:nvPr/>
              </p:nvSpPr>
              <p:spPr>
                <a:xfrm rot="5400000">
                  <a:off x="5177003" y="-90960"/>
                  <a:ext cx="1801072" cy="7327240"/>
                </a:xfrm>
                <a:prstGeom prst="homePlate">
                  <a:avLst>
                    <a:gd name="adj" fmla="val 14421"/>
                  </a:avLst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prstClr val="white"/>
                    </a:solidFill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7174" name="Picture 6" descr="E:\Upwork\New folder\Kira\motivation.png"/>
            <p:cNvPicPr>
              <a:picLocks noChangeAspect="1" noChangeArrowheads="1"/>
            </p:cNvPicPr>
            <p:nvPr/>
          </p:nvPicPr>
          <p:blipFill>
            <a:blip r:embed="rId7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975950" y="1283572"/>
              <a:ext cx="678301" cy="678301"/>
            </a:xfrm>
            <a:prstGeom prst="rect">
              <a:avLst/>
            </a:prstGeom>
            <a:noFill/>
          </p:spPr>
        </p:pic>
      </p:grpSp>
      <p:sp>
        <p:nvSpPr>
          <p:cNvPr id="90" name="Rectangle 89"/>
          <p:cNvSpPr/>
          <p:nvPr/>
        </p:nvSpPr>
        <p:spPr>
          <a:xfrm>
            <a:off x="631416" y="956031"/>
            <a:ext cx="796910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 with this competency</a:t>
            </a:r>
          </a:p>
        </p:txBody>
      </p:sp>
      <p:sp>
        <p:nvSpPr>
          <p:cNvPr id="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Ways to Improve Self-Management </a:t>
            </a:r>
            <a:br>
              <a:rPr lang="en-US" dirty="0"/>
            </a:br>
            <a:r>
              <a:rPr lang="en-US" dirty="0"/>
              <a:t>What will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8651" y="1147384"/>
            <a:ext cx="7736031" cy="648406"/>
            <a:chOff x="628650" y="954860"/>
            <a:chExt cx="7736031" cy="64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628650" y="955266"/>
              <a:ext cx="807212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E39CB7-3758-884D-A19C-CAFA172EDFC3}"/>
                </a:ext>
              </a:extLst>
            </p:cNvPr>
            <p:cNvSpPr/>
            <p:nvPr/>
          </p:nvSpPr>
          <p:spPr>
            <a:xfrm>
              <a:off x="1436469" y="954860"/>
              <a:ext cx="6928212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Isosceles Triangle 31">
              <a:extLst>
                <a:ext uri="{FF2B5EF4-FFF2-40B4-BE49-F238E27FC236}">
                  <a16:creationId xmlns:a16="http://schemas.microsoft.com/office/drawing/2014/main" id="{82071159-A7E3-AE4C-8220-7095C0232ACF}"/>
                </a:ext>
              </a:extLst>
            </p:cNvPr>
            <p:cNvSpPr/>
            <p:nvPr/>
          </p:nvSpPr>
          <p:spPr>
            <a:xfrm rot="5400000">
              <a:off x="551405" y="1237160"/>
              <a:ext cx="238703" cy="84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91AD20-D976-8049-B9D3-EA2C4927E128}"/>
                </a:ext>
              </a:extLst>
            </p:cNvPr>
            <p:cNvSpPr txBox="1"/>
            <p:nvPr/>
          </p:nvSpPr>
          <p:spPr>
            <a:xfrm>
              <a:off x="1621869" y="1106967"/>
              <a:ext cx="6576558" cy="343787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Know what you need to maintain composure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8651" y="1910118"/>
            <a:ext cx="7736031" cy="648406"/>
            <a:chOff x="628650" y="954860"/>
            <a:chExt cx="7736031" cy="6484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628650" y="955266"/>
              <a:ext cx="807212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E39CB7-3758-884D-A19C-CAFA172EDFC3}"/>
                </a:ext>
              </a:extLst>
            </p:cNvPr>
            <p:cNvSpPr/>
            <p:nvPr/>
          </p:nvSpPr>
          <p:spPr>
            <a:xfrm>
              <a:off x="1436469" y="954860"/>
              <a:ext cx="6928212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Isosceles Triangle 31">
              <a:extLst>
                <a:ext uri="{FF2B5EF4-FFF2-40B4-BE49-F238E27FC236}">
                  <a16:creationId xmlns:a16="http://schemas.microsoft.com/office/drawing/2014/main" id="{82071159-A7E3-AE4C-8220-7095C0232ACF}"/>
                </a:ext>
              </a:extLst>
            </p:cNvPr>
            <p:cNvSpPr/>
            <p:nvPr/>
          </p:nvSpPr>
          <p:spPr>
            <a:xfrm rot="5400000">
              <a:off x="551405" y="1237160"/>
              <a:ext cx="238703" cy="84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91AD20-D976-8049-B9D3-EA2C4927E128}"/>
                </a:ext>
              </a:extLst>
            </p:cNvPr>
            <p:cNvSpPr txBox="1"/>
            <p:nvPr/>
          </p:nvSpPr>
          <p:spPr>
            <a:xfrm>
              <a:off x="1621869" y="1106967"/>
              <a:ext cx="6576558" cy="343787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Pause….think…react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8651" y="2672852"/>
            <a:ext cx="7736031" cy="648406"/>
            <a:chOff x="628650" y="954860"/>
            <a:chExt cx="7736031" cy="64840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628650" y="955266"/>
              <a:ext cx="807212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E39CB7-3758-884D-A19C-CAFA172EDFC3}"/>
                </a:ext>
              </a:extLst>
            </p:cNvPr>
            <p:cNvSpPr/>
            <p:nvPr/>
          </p:nvSpPr>
          <p:spPr>
            <a:xfrm>
              <a:off x="1436469" y="954860"/>
              <a:ext cx="6928212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" name="Isosceles Triangle 31">
              <a:extLst>
                <a:ext uri="{FF2B5EF4-FFF2-40B4-BE49-F238E27FC236}">
                  <a16:creationId xmlns:a16="http://schemas.microsoft.com/office/drawing/2014/main" id="{82071159-A7E3-AE4C-8220-7095C0232ACF}"/>
                </a:ext>
              </a:extLst>
            </p:cNvPr>
            <p:cNvSpPr/>
            <p:nvPr/>
          </p:nvSpPr>
          <p:spPr>
            <a:xfrm rot="5400000">
              <a:off x="551405" y="1237160"/>
              <a:ext cx="238703" cy="84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91AD20-D976-8049-B9D3-EA2C4927E128}"/>
                </a:ext>
              </a:extLst>
            </p:cNvPr>
            <p:cNvSpPr txBox="1"/>
            <p:nvPr/>
          </p:nvSpPr>
          <p:spPr>
            <a:xfrm>
              <a:off x="1621869" y="1106967"/>
              <a:ext cx="6576558" cy="343787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Build your resilience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4797" y="3435586"/>
            <a:ext cx="7736031" cy="648406"/>
            <a:chOff x="628650" y="954860"/>
            <a:chExt cx="7736031" cy="6484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628650" y="955266"/>
              <a:ext cx="807212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E39CB7-3758-884D-A19C-CAFA172EDFC3}"/>
                </a:ext>
              </a:extLst>
            </p:cNvPr>
            <p:cNvSpPr/>
            <p:nvPr/>
          </p:nvSpPr>
          <p:spPr>
            <a:xfrm>
              <a:off x="1436469" y="954860"/>
              <a:ext cx="6928212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Isosceles Triangle 31">
              <a:extLst>
                <a:ext uri="{FF2B5EF4-FFF2-40B4-BE49-F238E27FC236}">
                  <a16:creationId xmlns:a16="http://schemas.microsoft.com/office/drawing/2014/main" id="{82071159-A7E3-AE4C-8220-7095C0232ACF}"/>
                </a:ext>
              </a:extLst>
            </p:cNvPr>
            <p:cNvSpPr/>
            <p:nvPr/>
          </p:nvSpPr>
          <p:spPr>
            <a:xfrm rot="5400000">
              <a:off x="551405" y="1237160"/>
              <a:ext cx="238703" cy="84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91AD20-D976-8049-B9D3-EA2C4927E128}"/>
                </a:ext>
              </a:extLst>
            </p:cNvPr>
            <p:cNvSpPr txBox="1"/>
            <p:nvPr/>
          </p:nvSpPr>
          <p:spPr>
            <a:xfrm>
              <a:off x="1621869" y="1106967"/>
              <a:ext cx="6576558" cy="343787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Reframe thoughts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8651" y="4198320"/>
            <a:ext cx="7736031" cy="648406"/>
            <a:chOff x="628650" y="954860"/>
            <a:chExt cx="7736031" cy="6484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628650" y="955266"/>
              <a:ext cx="807212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E39CB7-3758-884D-A19C-CAFA172EDFC3}"/>
                </a:ext>
              </a:extLst>
            </p:cNvPr>
            <p:cNvSpPr/>
            <p:nvPr/>
          </p:nvSpPr>
          <p:spPr>
            <a:xfrm>
              <a:off x="1436469" y="954860"/>
              <a:ext cx="6928212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Isosceles Triangle 31">
              <a:extLst>
                <a:ext uri="{FF2B5EF4-FFF2-40B4-BE49-F238E27FC236}">
                  <a16:creationId xmlns:a16="http://schemas.microsoft.com/office/drawing/2014/main" id="{82071159-A7E3-AE4C-8220-7095C0232ACF}"/>
                </a:ext>
              </a:extLst>
            </p:cNvPr>
            <p:cNvSpPr/>
            <p:nvPr/>
          </p:nvSpPr>
          <p:spPr>
            <a:xfrm rot="5400000">
              <a:off x="551405" y="1237160"/>
              <a:ext cx="238703" cy="84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91AD20-D976-8049-B9D3-EA2C4927E128}"/>
                </a:ext>
              </a:extLst>
            </p:cNvPr>
            <p:cNvSpPr txBox="1"/>
            <p:nvPr/>
          </p:nvSpPr>
          <p:spPr>
            <a:xfrm>
              <a:off x="1621869" y="1106967"/>
              <a:ext cx="6576558" cy="343787"/>
            </a:xfrm>
            <a:prstGeom prst="rect">
              <a:avLst/>
            </a:prstGeom>
            <a:noFill/>
          </p:spPr>
          <p:txBody>
            <a:bodyPr wrap="square" lIns="35662" tIns="17831" rIns="35662" bIns="17831" rtlCol="0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Shift into neutral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45658"/>
            <a:ext cx="7886700" cy="687822"/>
          </a:xfrm>
        </p:spPr>
        <p:txBody>
          <a:bodyPr/>
          <a:lstStyle/>
          <a:p>
            <a:r>
              <a:rPr lang="en-US" dirty="0"/>
              <a:t>Social Awareness/Empathy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833480"/>
            <a:ext cx="3108529" cy="369324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with this competency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39863" y="1263438"/>
            <a:ext cx="7481637" cy="887703"/>
            <a:chOff x="712863" y="1710447"/>
            <a:chExt cx="7481637" cy="8877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712863" y="1710447"/>
              <a:ext cx="1012028" cy="8877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Arial" pitchFamily="34" charset="0"/>
                <a:ea typeface="Roboto Medium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27" name="Isosceles Triangle 31">
              <a:extLst>
                <a:ext uri="{FF2B5EF4-FFF2-40B4-BE49-F238E27FC236}">
                  <a16:creationId xmlns:a16="http://schemas.microsoft.com/office/drawing/2014/main" id="{82071159-A7E3-AE4C-8220-7095C0232ACF}"/>
                </a:ext>
              </a:extLst>
            </p:cNvPr>
            <p:cNvSpPr/>
            <p:nvPr/>
          </p:nvSpPr>
          <p:spPr>
            <a:xfrm rot="5400000">
              <a:off x="635618" y="2112191"/>
              <a:ext cx="238703" cy="84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1" descr="E:\Upwork\New folder\Kira\clock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910292" y="1852370"/>
              <a:ext cx="648000" cy="648000"/>
            </a:xfrm>
            <a:prstGeom prst="rect">
              <a:avLst/>
            </a:prstGeom>
            <a:noFill/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96B615-D554-A549-8A44-C206830153DC}"/>
                </a:ext>
              </a:extLst>
            </p:cNvPr>
            <p:cNvSpPr/>
            <p:nvPr/>
          </p:nvSpPr>
          <p:spPr>
            <a:xfrm>
              <a:off x="1714500" y="1710447"/>
              <a:ext cx="6480000" cy="8877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52747" y="1985021"/>
              <a:ext cx="5344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Take time to understand other people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863" y="2243875"/>
            <a:ext cx="7481637" cy="887703"/>
            <a:chOff x="4978331" y="1765067"/>
            <a:chExt cx="7481637" cy="887703"/>
          </a:xfrm>
        </p:grpSpPr>
        <p:grpSp>
          <p:nvGrpSpPr>
            <p:cNvPr id="32" name="Group 31"/>
            <p:cNvGrpSpPr/>
            <p:nvPr/>
          </p:nvGrpSpPr>
          <p:grpSpPr>
            <a:xfrm>
              <a:off x="4978331" y="1765067"/>
              <a:ext cx="7481637" cy="887703"/>
              <a:chOff x="712863" y="1710447"/>
              <a:chExt cx="7481637" cy="88770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AD7E0C4-7FF5-074E-B35F-4F71C6CEAA01}"/>
                  </a:ext>
                </a:extLst>
              </p:cNvPr>
              <p:cNvSpPr/>
              <p:nvPr/>
            </p:nvSpPr>
            <p:spPr>
              <a:xfrm>
                <a:off x="712863" y="1710447"/>
                <a:ext cx="1012028" cy="88770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34" name="Isosceles Triangle 31">
                <a:extLst>
                  <a:ext uri="{FF2B5EF4-FFF2-40B4-BE49-F238E27FC236}">
                    <a16:creationId xmlns:a16="http://schemas.microsoft.com/office/drawing/2014/main" id="{82071159-A7E3-AE4C-8220-7095C0232ACF}"/>
                  </a:ext>
                </a:extLst>
              </p:cNvPr>
              <p:cNvSpPr/>
              <p:nvPr/>
            </p:nvSpPr>
            <p:spPr>
              <a:xfrm rot="5400000">
                <a:off x="635618" y="2112191"/>
                <a:ext cx="238703" cy="8421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96B615-D554-A549-8A44-C206830153DC}"/>
                  </a:ext>
                </a:extLst>
              </p:cNvPr>
              <p:cNvSpPr/>
              <p:nvPr/>
            </p:nvSpPr>
            <p:spPr>
              <a:xfrm>
                <a:off x="1714500" y="1710447"/>
                <a:ext cx="6480000" cy="8877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52748" y="1985021"/>
                <a:ext cx="61285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Are able to read body language and other nonverbal cues </a:t>
                </a:r>
              </a:p>
            </p:txBody>
          </p:sp>
        </p:grpSp>
        <p:pic>
          <p:nvPicPr>
            <p:cNvPr id="38" name="Picture 4" descr="E:\Upwork\New folder\Kira\voice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131816" y="1876915"/>
              <a:ext cx="696192" cy="696192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739863" y="3224312"/>
            <a:ext cx="7775487" cy="887703"/>
            <a:chOff x="712863" y="2805170"/>
            <a:chExt cx="7775487" cy="887703"/>
          </a:xfrm>
        </p:grpSpPr>
        <p:grpSp>
          <p:nvGrpSpPr>
            <p:cNvPr id="40" name="Group 39"/>
            <p:cNvGrpSpPr/>
            <p:nvPr/>
          </p:nvGrpSpPr>
          <p:grpSpPr>
            <a:xfrm>
              <a:off x="712863" y="2805170"/>
              <a:ext cx="7775487" cy="887703"/>
              <a:chOff x="712863" y="1710447"/>
              <a:chExt cx="7775487" cy="88770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AD7E0C4-7FF5-074E-B35F-4F71C6CEAA01}"/>
                  </a:ext>
                </a:extLst>
              </p:cNvPr>
              <p:cNvSpPr/>
              <p:nvPr/>
            </p:nvSpPr>
            <p:spPr>
              <a:xfrm>
                <a:off x="712863" y="1710447"/>
                <a:ext cx="1012028" cy="88770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42" name="Isosceles Triangle 31">
                <a:extLst>
                  <a:ext uri="{FF2B5EF4-FFF2-40B4-BE49-F238E27FC236}">
                    <a16:creationId xmlns:a16="http://schemas.microsoft.com/office/drawing/2014/main" id="{82071159-A7E3-AE4C-8220-7095C0232ACF}"/>
                  </a:ext>
                </a:extLst>
              </p:cNvPr>
              <p:cNvSpPr/>
              <p:nvPr/>
            </p:nvSpPr>
            <p:spPr>
              <a:xfrm rot="5400000">
                <a:off x="635618" y="2112191"/>
                <a:ext cx="238703" cy="8421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496B615-D554-A549-8A44-C206830153DC}"/>
                  </a:ext>
                </a:extLst>
              </p:cNvPr>
              <p:cNvSpPr/>
              <p:nvPr/>
            </p:nvSpPr>
            <p:spPr>
              <a:xfrm>
                <a:off x="1714500" y="1710447"/>
                <a:ext cx="6480000" cy="8877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747" y="1985021"/>
                <a:ext cx="67356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Actively listen to clients</a:t>
                </a:r>
              </a:p>
            </p:txBody>
          </p:sp>
        </p:grpSp>
        <p:pic>
          <p:nvPicPr>
            <p:cNvPr id="53" name="Picture 2" descr="E:\Upwork\New folder\Kira\deaf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910292" y="2924131"/>
              <a:ext cx="668592" cy="668592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739863" y="4204749"/>
            <a:ext cx="7481637" cy="887703"/>
            <a:chOff x="4978331" y="2859790"/>
            <a:chExt cx="7481637" cy="887703"/>
          </a:xfrm>
        </p:grpSpPr>
        <p:grpSp>
          <p:nvGrpSpPr>
            <p:cNvPr id="47" name="Group 46"/>
            <p:cNvGrpSpPr/>
            <p:nvPr/>
          </p:nvGrpSpPr>
          <p:grpSpPr>
            <a:xfrm>
              <a:off x="4978331" y="2859790"/>
              <a:ext cx="7481637" cy="887703"/>
              <a:chOff x="712863" y="1710447"/>
              <a:chExt cx="7481637" cy="88770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AD7E0C4-7FF5-074E-B35F-4F71C6CEAA01}"/>
                  </a:ext>
                </a:extLst>
              </p:cNvPr>
              <p:cNvSpPr/>
              <p:nvPr/>
            </p:nvSpPr>
            <p:spPr>
              <a:xfrm>
                <a:off x="712863" y="1710447"/>
                <a:ext cx="1012028" cy="88770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Arial" pitchFamily="34" charset="0"/>
                  <a:ea typeface="Roboto Medium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50" name="Isosceles Triangle 31">
                <a:extLst>
                  <a:ext uri="{FF2B5EF4-FFF2-40B4-BE49-F238E27FC236}">
                    <a16:creationId xmlns:a16="http://schemas.microsoft.com/office/drawing/2014/main" id="{82071159-A7E3-AE4C-8220-7095C0232ACF}"/>
                  </a:ext>
                </a:extLst>
              </p:cNvPr>
              <p:cNvSpPr/>
              <p:nvPr/>
            </p:nvSpPr>
            <p:spPr>
              <a:xfrm rot="5400000">
                <a:off x="635618" y="2112191"/>
                <a:ext cx="238703" cy="8421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496B615-D554-A549-8A44-C206830153DC}"/>
                  </a:ext>
                </a:extLst>
              </p:cNvPr>
              <p:cNvSpPr/>
              <p:nvPr/>
            </p:nvSpPr>
            <p:spPr>
              <a:xfrm>
                <a:off x="1714500" y="1710447"/>
                <a:ext cx="6480000" cy="8877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748" y="1985021"/>
                <a:ext cx="61285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Are in tune with group emotions and complex relationships</a:t>
                </a:r>
              </a:p>
            </p:txBody>
          </p:sp>
        </p:grpSp>
        <p:pic>
          <p:nvPicPr>
            <p:cNvPr id="54" name="Picture 3" descr="E:\Upwork\New folder\Kira\emotions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093717" y="2924131"/>
              <a:ext cx="765464" cy="765464"/>
            </a:xfrm>
            <a:prstGeom prst="rect">
              <a:avLst/>
            </a:prstGeom>
            <a:noFill/>
          </p:spPr>
        </p:pic>
      </p:grpSp>
      <p:sp>
        <p:nvSpPr>
          <p:cNvPr id="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Ways to Improve Social Awareness </a:t>
            </a:r>
            <a:br>
              <a:rPr lang="en-US" dirty="0"/>
            </a:br>
            <a:r>
              <a:rPr lang="en-US" dirty="0"/>
              <a:t>What will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721519" y="927152"/>
            <a:ext cx="7912184" cy="818283"/>
            <a:chOff x="721519" y="987534"/>
            <a:chExt cx="7912184" cy="818283"/>
          </a:xfrm>
        </p:grpSpPr>
        <p:sp>
          <p:nvSpPr>
            <p:cNvPr id="26" name="Rectangle 25"/>
            <p:cNvSpPr/>
            <p:nvPr/>
          </p:nvSpPr>
          <p:spPr>
            <a:xfrm>
              <a:off x="800103" y="1100940"/>
              <a:ext cx="7833600" cy="70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21519" y="987534"/>
              <a:ext cx="644565" cy="702156"/>
              <a:chOff x="4914900" y="954777"/>
              <a:chExt cx="644565" cy="702155"/>
            </a:xfrm>
          </p:grpSpPr>
          <p:sp>
            <p:nvSpPr>
              <p:cNvPr id="29" name="Flowchart: Off-page Connector 88">
                <a:extLst>
                  <a:ext uri="{FF2B5EF4-FFF2-40B4-BE49-F238E27FC236}">
                    <a16:creationId xmlns:a16="http://schemas.microsoft.com/office/drawing/2014/main" id="{E1929A28-7AC2-524B-8FC0-1A10E9ACBA38}"/>
                  </a:ext>
                </a:extLst>
              </p:cNvPr>
              <p:cNvSpPr/>
              <p:nvPr/>
            </p:nvSpPr>
            <p:spPr>
              <a:xfrm>
                <a:off x="4914900" y="954777"/>
                <a:ext cx="574799" cy="702155"/>
              </a:xfrm>
              <a:prstGeom prst="flowChartOffpageConnector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r>
                  <a:rPr lang="en-US" sz="1900" b="1" dirty="0"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26F0A9A0-9F9A-1248-9AD8-43A1BFFD7B12}"/>
                  </a:ext>
                </a:extLst>
              </p:cNvPr>
              <p:cNvSpPr/>
              <p:nvPr/>
            </p:nvSpPr>
            <p:spPr>
              <a:xfrm>
                <a:off x="5489699" y="954777"/>
                <a:ext cx="69766" cy="12161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36" name="CuadroTexto 395">
              <a:extLst>
                <a:ext uri="{FF2B5EF4-FFF2-40B4-BE49-F238E27FC236}">
                  <a16:creationId xmlns:a16="http://schemas.microsoft.com/office/drawing/2014/main" id="{93F4C9F2-1F2F-6045-B47E-8E62EEF9A163}"/>
                </a:ext>
              </a:extLst>
            </p:cNvPr>
            <p:cNvSpPr txBox="1"/>
            <p:nvPr/>
          </p:nvSpPr>
          <p:spPr>
            <a:xfrm>
              <a:off x="1366084" y="1134009"/>
              <a:ext cx="6380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00">
                <a:spcBef>
                  <a:spcPct val="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CYA – Check Your Assumptions</a:t>
              </a:r>
            </a:p>
            <a:p>
              <a:pPr defTabSz="713000">
                <a:spcBef>
                  <a:spcPct val="0"/>
                </a:spcBef>
                <a:defRPr/>
              </a:pP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Lato Light" panose="020F0502020204030203" pitchFamily="34" charset="0"/>
                  <a:cs typeface="Arial" pitchFamily="34" charset="0"/>
                </a:rPr>
                <a:t>Don’t assume you know what they are thinking – ask them</a:t>
              </a:r>
              <a:endParaRPr lang="en-US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1519" y="1848448"/>
            <a:ext cx="7911411" cy="1289047"/>
            <a:chOff x="721516" y="1047820"/>
            <a:chExt cx="7911411" cy="1289046"/>
          </a:xfrm>
        </p:grpSpPr>
        <p:sp>
          <p:nvSpPr>
            <p:cNvPr id="37" name="Rectangle 36"/>
            <p:cNvSpPr/>
            <p:nvPr/>
          </p:nvSpPr>
          <p:spPr>
            <a:xfrm>
              <a:off x="800100" y="1148867"/>
              <a:ext cx="7832827" cy="1187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21516" y="1047820"/>
              <a:ext cx="644565" cy="702155"/>
              <a:chOff x="4914900" y="954777"/>
              <a:chExt cx="644565" cy="702155"/>
            </a:xfrm>
          </p:grpSpPr>
          <p:sp>
            <p:nvSpPr>
              <p:cNvPr id="63" name="Flowchart: Off-page Connector 88">
                <a:extLst>
                  <a:ext uri="{FF2B5EF4-FFF2-40B4-BE49-F238E27FC236}">
                    <a16:creationId xmlns:a16="http://schemas.microsoft.com/office/drawing/2014/main" id="{E1929A28-7AC2-524B-8FC0-1A10E9ACBA38}"/>
                  </a:ext>
                </a:extLst>
              </p:cNvPr>
              <p:cNvSpPr/>
              <p:nvPr/>
            </p:nvSpPr>
            <p:spPr>
              <a:xfrm>
                <a:off x="4914900" y="954777"/>
                <a:ext cx="574799" cy="702155"/>
              </a:xfrm>
              <a:prstGeom prst="flowChartOffpageConnector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r>
                  <a:rPr lang="en-US" sz="1900" b="1" dirty="0"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26F0A9A0-9F9A-1248-9AD8-43A1BFFD7B12}"/>
                  </a:ext>
                </a:extLst>
              </p:cNvPr>
              <p:cNvSpPr/>
              <p:nvPr/>
            </p:nvSpPr>
            <p:spPr>
              <a:xfrm>
                <a:off x="5489699" y="954777"/>
                <a:ext cx="69766" cy="12161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93F4C9F2-1F2F-6045-B47E-8E62EEF9A163}"/>
                </a:ext>
              </a:extLst>
            </p:cNvPr>
            <p:cNvSpPr txBox="1"/>
            <p:nvPr/>
          </p:nvSpPr>
          <p:spPr>
            <a:xfrm>
              <a:off x="1366081" y="1181232"/>
              <a:ext cx="7266846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00">
                <a:spcBef>
                  <a:spcPct val="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Try not to “should” on your clients</a:t>
              </a:r>
            </a:p>
            <a:p>
              <a:pPr marL="176200" indent="-176200">
                <a:buFont typeface="Arial" pitchFamily="34" charset="0"/>
                <a:buChar char="•"/>
              </a:pP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Lato Light" panose="020F0502020204030203" pitchFamily="34" charset="0"/>
                  <a:cs typeface="Arial" pitchFamily="34" charset="0"/>
                </a:rPr>
                <a:t>Are you focused on their goals or on what you think their goals “should” be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1519" y="3240508"/>
            <a:ext cx="7912184" cy="1078436"/>
            <a:chOff x="721516" y="1047820"/>
            <a:chExt cx="7912184" cy="1078435"/>
          </a:xfrm>
        </p:grpSpPr>
        <p:sp>
          <p:nvSpPr>
            <p:cNvPr id="69" name="Rectangle 68"/>
            <p:cNvSpPr/>
            <p:nvPr/>
          </p:nvSpPr>
          <p:spPr>
            <a:xfrm>
              <a:off x="800100" y="1161224"/>
              <a:ext cx="7833600" cy="89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21516" y="1047820"/>
              <a:ext cx="644565" cy="702155"/>
              <a:chOff x="4914900" y="954777"/>
              <a:chExt cx="644565" cy="702155"/>
            </a:xfrm>
          </p:grpSpPr>
          <p:sp>
            <p:nvSpPr>
              <p:cNvPr id="74" name="Flowchart: Off-page Connector 88">
                <a:extLst>
                  <a:ext uri="{FF2B5EF4-FFF2-40B4-BE49-F238E27FC236}">
                    <a16:creationId xmlns:a16="http://schemas.microsoft.com/office/drawing/2014/main" id="{E1929A28-7AC2-524B-8FC0-1A10E9ACBA38}"/>
                  </a:ext>
                </a:extLst>
              </p:cNvPr>
              <p:cNvSpPr/>
              <p:nvPr/>
            </p:nvSpPr>
            <p:spPr>
              <a:xfrm>
                <a:off x="4914900" y="954777"/>
                <a:ext cx="574799" cy="702155"/>
              </a:xfrm>
              <a:prstGeom prst="flowChartOffpageConnector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r>
                  <a:rPr lang="en-US" sz="1900" b="1" dirty="0"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26F0A9A0-9F9A-1248-9AD8-43A1BFFD7B12}"/>
                  </a:ext>
                </a:extLst>
              </p:cNvPr>
              <p:cNvSpPr/>
              <p:nvPr/>
            </p:nvSpPr>
            <p:spPr>
              <a:xfrm>
                <a:off x="5489699" y="954777"/>
                <a:ext cx="69766" cy="12161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72" name="CuadroTexto 395">
              <a:extLst>
                <a:ext uri="{FF2B5EF4-FFF2-40B4-BE49-F238E27FC236}">
                  <a16:creationId xmlns:a16="http://schemas.microsoft.com/office/drawing/2014/main" id="{93F4C9F2-1F2F-6045-B47E-8E62EEF9A163}"/>
                </a:ext>
              </a:extLst>
            </p:cNvPr>
            <p:cNvSpPr txBox="1"/>
            <p:nvPr/>
          </p:nvSpPr>
          <p:spPr>
            <a:xfrm>
              <a:off x="1366081" y="1202926"/>
              <a:ext cx="726761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00">
                <a:spcBef>
                  <a:spcPct val="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Pay attention to what they want from their relationship with you</a:t>
              </a:r>
            </a:p>
            <a:p>
              <a:pPr defTabSz="713000">
                <a:spcBef>
                  <a:spcPct val="0"/>
                </a:spcBef>
                <a:defRPr/>
              </a:pP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Lato Light" panose="020F0502020204030203" pitchFamily="34" charset="0"/>
                  <a:cs typeface="Arial" pitchFamily="34" charset="0"/>
                </a:rPr>
                <a:t>Are they focused on the bottom line, facts and data, do they want to be friends, do they want to talk about options, ideas,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Lato Light" panose="020F0502020204030203" pitchFamily="34" charset="0"/>
                  <a:cs typeface="Arial" pitchFamily="34" charset="0"/>
                </a:rPr>
                <a:t>etc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Lato Light" panose="020F0502020204030203" pitchFamily="34" charset="0"/>
                  <a:cs typeface="Arial" pitchFamily="34" charset="0"/>
                </a:rPr>
                <a:t>?</a:t>
              </a:r>
              <a:endParaRPr lang="en-US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21519" y="4577539"/>
            <a:ext cx="7912184" cy="702157"/>
            <a:chOff x="721516" y="1047820"/>
            <a:chExt cx="7912184" cy="702156"/>
          </a:xfrm>
        </p:grpSpPr>
        <p:sp>
          <p:nvSpPr>
            <p:cNvPr id="77" name="Rectangle 76"/>
            <p:cNvSpPr/>
            <p:nvPr/>
          </p:nvSpPr>
          <p:spPr>
            <a:xfrm>
              <a:off x="800100" y="1161227"/>
              <a:ext cx="7833600" cy="5887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21516" y="1047820"/>
              <a:ext cx="644565" cy="702155"/>
              <a:chOff x="4914900" y="954777"/>
              <a:chExt cx="644565" cy="702155"/>
            </a:xfrm>
          </p:grpSpPr>
          <p:sp>
            <p:nvSpPr>
              <p:cNvPr id="82" name="Flowchart: Off-page Connector 88">
                <a:extLst>
                  <a:ext uri="{FF2B5EF4-FFF2-40B4-BE49-F238E27FC236}">
                    <a16:creationId xmlns:a16="http://schemas.microsoft.com/office/drawing/2014/main" id="{E1929A28-7AC2-524B-8FC0-1A10E9ACBA38}"/>
                  </a:ext>
                </a:extLst>
              </p:cNvPr>
              <p:cNvSpPr/>
              <p:nvPr/>
            </p:nvSpPr>
            <p:spPr>
              <a:xfrm>
                <a:off x="4914900" y="954777"/>
                <a:ext cx="574799" cy="702155"/>
              </a:xfrm>
              <a:prstGeom prst="flowChartOffpage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r>
                  <a:rPr lang="en-US" sz="1900" b="1" dirty="0"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26F0A9A0-9F9A-1248-9AD8-43A1BFFD7B12}"/>
                  </a:ext>
                </a:extLst>
              </p:cNvPr>
              <p:cNvSpPr/>
              <p:nvPr/>
            </p:nvSpPr>
            <p:spPr>
              <a:xfrm>
                <a:off x="5489699" y="954777"/>
                <a:ext cx="69766" cy="12161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662" tIns="17831" rIns="35662" bIns="17831"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93F4C9F2-1F2F-6045-B47E-8E62EEF9A163}"/>
                </a:ext>
              </a:extLst>
            </p:cNvPr>
            <p:cNvSpPr txBox="1"/>
            <p:nvPr/>
          </p:nvSpPr>
          <p:spPr>
            <a:xfrm>
              <a:off x="1366081" y="1211547"/>
              <a:ext cx="726684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00">
                <a:spcBef>
                  <a:spcPct val="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TOPS – Frequently put yourself in “the other person’s shoes”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Management Competencies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D7E0C4-7FF5-074E-B35F-4F71C6CEAA01}"/>
              </a:ext>
            </a:extLst>
          </p:cNvPr>
          <p:cNvSpPr/>
          <p:nvPr/>
        </p:nvSpPr>
        <p:spPr>
          <a:xfrm>
            <a:off x="3249830" y="1461918"/>
            <a:ext cx="5265523" cy="2923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662" tIns="17831" rIns="35662" bIns="17831"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8651" y="1471344"/>
            <a:ext cx="2818885" cy="2923097"/>
            <a:chOff x="628650" y="1867135"/>
            <a:chExt cx="2818885" cy="29230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D7E0C4-7FF5-074E-B35F-4F71C6CEAA01}"/>
                </a:ext>
              </a:extLst>
            </p:cNvPr>
            <p:cNvSpPr/>
            <p:nvPr/>
          </p:nvSpPr>
          <p:spPr>
            <a:xfrm>
              <a:off x="628650" y="1867135"/>
              <a:ext cx="2621177" cy="29230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662" tIns="17831" rIns="35662" bIns="17831" rtlCol="0" anchor="ctr"/>
            <a:lstStyle/>
            <a:p>
              <a:pPr algn="ctr"/>
              <a:endParaRPr lang="en-US" sz="17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052118" y="3070966"/>
              <a:ext cx="395417" cy="515435"/>
            </a:xfrm>
            <a:prstGeom prst="rightArrow">
              <a:avLst>
                <a:gd name="adj1" fmla="val 54795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E:\Upwork\New folder\Kira\man-in-business-attire-with-three-stars-outline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106302" y="1682563"/>
            <a:ext cx="1700483" cy="170048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31886" y="3534571"/>
            <a:ext cx="2320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 with this competency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0865" y="1619167"/>
            <a:ext cx="4854662" cy="25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24" indent="-18572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Sense others’ style differences and adjust accordingly</a:t>
            </a:r>
          </a:p>
          <a:p>
            <a:pPr marL="185724" indent="-18572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Manage conflict effectively</a:t>
            </a:r>
          </a:p>
          <a:p>
            <a:pPr marL="185724" indent="-18572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 support</a:t>
            </a:r>
          </a:p>
          <a:p>
            <a:pPr marL="185724" indent="-18572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Focus on the client and their priorities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Emotionally Intelligent Conversation Tips</a:t>
            </a:r>
          </a:p>
        </p:txBody>
      </p:sp>
      <p:sp>
        <p:nvSpPr>
          <p:cNvPr id="94" name="Rectangle 3"/>
          <p:cNvSpPr txBox="1">
            <a:spLocks noChangeArrowheads="1"/>
          </p:cNvSpPr>
          <p:nvPr/>
        </p:nvSpPr>
        <p:spPr>
          <a:xfrm>
            <a:off x="0" y="4425351"/>
            <a:ext cx="8668096" cy="4937760"/>
          </a:xfrm>
          <a:prstGeom prst="rect">
            <a:avLst/>
          </a:prstGeom>
        </p:spPr>
        <p:txBody>
          <a:bodyPr vert="horz" lIns="35659" tIns="17830" rIns="35659" bIns="17830" rtlCol="0">
            <a:normAutofit/>
          </a:bodyPr>
          <a:lstStyle/>
          <a:p>
            <a:pPr defTabSz="713000">
              <a:lnSpc>
                <a:spcPct val="90000"/>
              </a:lnSpc>
              <a:spcBef>
                <a:spcPct val="0"/>
              </a:spcBef>
              <a:defRPr/>
            </a:pPr>
            <a:endParaRPr lang="en-US" sz="28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28651" y="1158968"/>
            <a:ext cx="1512000" cy="3942246"/>
            <a:chOff x="2467559" y="1124869"/>
            <a:chExt cx="1584001" cy="3942246"/>
          </a:xfrm>
        </p:grpSpPr>
        <p:grpSp>
          <p:nvGrpSpPr>
            <p:cNvPr id="140" name="Group 36"/>
            <p:cNvGrpSpPr/>
            <p:nvPr/>
          </p:nvGrpSpPr>
          <p:grpSpPr>
            <a:xfrm>
              <a:off x="2467559" y="1668407"/>
              <a:ext cx="1580963" cy="3398708"/>
              <a:chOff x="628649" y="1444796"/>
              <a:chExt cx="1440001" cy="3398708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628650" y="1444796"/>
                <a:ext cx="1440000" cy="33267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28649" y="2726688"/>
                <a:ext cx="1440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Actively show you’re listening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28650" y="4771504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5" name="Group 36"/>
            <p:cNvGrpSpPr/>
            <p:nvPr/>
          </p:nvGrpSpPr>
          <p:grpSpPr>
            <a:xfrm>
              <a:off x="2467560" y="1124869"/>
              <a:ext cx="1584000" cy="1732633"/>
              <a:chOff x="2413914" y="2672130"/>
              <a:chExt cx="7327241" cy="3022601"/>
            </a:xfrm>
          </p:grpSpPr>
          <p:sp>
            <p:nvSpPr>
              <p:cNvPr id="146" name="Pentagon 145"/>
              <p:cNvSpPr/>
              <p:nvPr/>
            </p:nvSpPr>
            <p:spPr>
              <a:xfrm rot="5400000">
                <a:off x="4667086" y="620662"/>
                <a:ext cx="2820898" cy="7327240"/>
              </a:xfrm>
              <a:prstGeom prst="homePlate">
                <a:avLst>
                  <a:gd name="adj" fmla="val 15111"/>
                </a:avLst>
              </a:prstGeom>
              <a:solidFill>
                <a:schemeClr val="accent5">
                  <a:alpha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Pentagon 146"/>
              <p:cNvSpPr/>
              <p:nvPr/>
            </p:nvSpPr>
            <p:spPr>
              <a:xfrm rot="5400000">
                <a:off x="4633078" y="452966"/>
                <a:ext cx="2888914" cy="7327241"/>
              </a:xfrm>
              <a:prstGeom prst="homePlate">
                <a:avLst>
                  <a:gd name="adj" fmla="val 1442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2470327" y="1836315"/>
              <a:ext cx="157819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Listen first </a:t>
              </a:r>
            </a:p>
          </p:txBody>
        </p:sp>
        <p:pic>
          <p:nvPicPr>
            <p:cNvPr id="149" name="Picture 2" descr="E:\Upwork\New folder\Kira\deaf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019425" y="1212814"/>
              <a:ext cx="544806" cy="544807"/>
            </a:xfrm>
            <a:prstGeom prst="rect">
              <a:avLst/>
            </a:prstGeom>
            <a:noFill/>
          </p:spPr>
        </p:pic>
      </p:grpSp>
      <p:grpSp>
        <p:nvGrpSpPr>
          <p:cNvPr id="151" name="Group 150"/>
          <p:cNvGrpSpPr/>
          <p:nvPr/>
        </p:nvGrpSpPr>
        <p:grpSpPr>
          <a:xfrm>
            <a:off x="2275850" y="1158968"/>
            <a:ext cx="1512000" cy="3942246"/>
            <a:chOff x="2467559" y="1124869"/>
            <a:chExt cx="1584001" cy="3942246"/>
          </a:xfrm>
        </p:grpSpPr>
        <p:grpSp>
          <p:nvGrpSpPr>
            <p:cNvPr id="152" name="Group 36"/>
            <p:cNvGrpSpPr/>
            <p:nvPr/>
          </p:nvGrpSpPr>
          <p:grpSpPr>
            <a:xfrm>
              <a:off x="2467559" y="1668407"/>
              <a:ext cx="1580963" cy="3398708"/>
              <a:chOff x="628649" y="1444796"/>
              <a:chExt cx="1440001" cy="3398708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628650" y="1444796"/>
                <a:ext cx="1440000" cy="33267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28649" y="2726688"/>
                <a:ext cx="1440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“It sounds like you are frustrated you aren’t reaching your financial goals as quickly as you expected”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28650" y="4771504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3" name="Group 36"/>
            <p:cNvGrpSpPr/>
            <p:nvPr/>
          </p:nvGrpSpPr>
          <p:grpSpPr>
            <a:xfrm>
              <a:off x="2467560" y="1124869"/>
              <a:ext cx="1584000" cy="1732633"/>
              <a:chOff x="2413914" y="2672130"/>
              <a:chExt cx="7327241" cy="3022601"/>
            </a:xfrm>
          </p:grpSpPr>
          <p:sp>
            <p:nvSpPr>
              <p:cNvPr id="156" name="Pentagon 155"/>
              <p:cNvSpPr/>
              <p:nvPr/>
            </p:nvSpPr>
            <p:spPr>
              <a:xfrm rot="5400000">
                <a:off x="4667086" y="620662"/>
                <a:ext cx="2820898" cy="7327240"/>
              </a:xfrm>
              <a:prstGeom prst="homePlate">
                <a:avLst>
                  <a:gd name="adj" fmla="val 15111"/>
                </a:avLst>
              </a:prstGeom>
              <a:solidFill>
                <a:schemeClr val="accent5">
                  <a:alpha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Pentagon 156"/>
              <p:cNvSpPr/>
              <p:nvPr/>
            </p:nvSpPr>
            <p:spPr>
              <a:xfrm rot="5400000">
                <a:off x="4633078" y="452966"/>
                <a:ext cx="2888914" cy="7327241"/>
              </a:xfrm>
              <a:prstGeom prst="homePlate">
                <a:avLst>
                  <a:gd name="adj" fmla="val 1442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2470327" y="1836315"/>
              <a:ext cx="157819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6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AcknowledgeValidate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923049" y="1158968"/>
            <a:ext cx="1512000" cy="3942246"/>
            <a:chOff x="2467559" y="1124869"/>
            <a:chExt cx="1584001" cy="3942246"/>
          </a:xfrm>
        </p:grpSpPr>
        <p:grpSp>
          <p:nvGrpSpPr>
            <p:cNvPr id="162" name="Group 36"/>
            <p:cNvGrpSpPr/>
            <p:nvPr/>
          </p:nvGrpSpPr>
          <p:grpSpPr>
            <a:xfrm>
              <a:off x="2467559" y="1668407"/>
              <a:ext cx="1580963" cy="3398708"/>
              <a:chOff x="628649" y="1444796"/>
              <a:chExt cx="1440001" cy="33987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628650" y="1444796"/>
                <a:ext cx="1440000" cy="33267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28649" y="2726688"/>
                <a:ext cx="1440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“What can I clarify for you? What is most concerning to you? What change do you think would be helpful to you?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28650" y="4771504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3" name="Group 36"/>
            <p:cNvGrpSpPr/>
            <p:nvPr/>
          </p:nvGrpSpPr>
          <p:grpSpPr>
            <a:xfrm>
              <a:off x="2467560" y="1124869"/>
              <a:ext cx="1584000" cy="1732633"/>
              <a:chOff x="2413914" y="2672130"/>
              <a:chExt cx="7327241" cy="3022601"/>
            </a:xfrm>
          </p:grpSpPr>
          <p:sp>
            <p:nvSpPr>
              <p:cNvPr id="166" name="Pentagon 165"/>
              <p:cNvSpPr/>
              <p:nvPr/>
            </p:nvSpPr>
            <p:spPr>
              <a:xfrm rot="5400000">
                <a:off x="4667086" y="620662"/>
                <a:ext cx="2820898" cy="7327240"/>
              </a:xfrm>
              <a:prstGeom prst="homePlate">
                <a:avLst>
                  <a:gd name="adj" fmla="val 15111"/>
                </a:avLst>
              </a:prstGeom>
              <a:solidFill>
                <a:schemeClr val="accent5">
                  <a:alpha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Pentagon 166"/>
              <p:cNvSpPr/>
              <p:nvPr/>
            </p:nvSpPr>
            <p:spPr>
              <a:xfrm rot="5400000">
                <a:off x="4633078" y="452966"/>
                <a:ext cx="2888914" cy="7327241"/>
              </a:xfrm>
              <a:prstGeom prst="homePlate">
                <a:avLst>
                  <a:gd name="adj" fmla="val 1442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2470327" y="1836315"/>
              <a:ext cx="157819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Ask open ended questions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570248" y="1158968"/>
            <a:ext cx="1512000" cy="3942246"/>
            <a:chOff x="2467559" y="1124869"/>
            <a:chExt cx="1584001" cy="3942246"/>
          </a:xfrm>
        </p:grpSpPr>
        <p:grpSp>
          <p:nvGrpSpPr>
            <p:cNvPr id="172" name="Group 36"/>
            <p:cNvGrpSpPr/>
            <p:nvPr/>
          </p:nvGrpSpPr>
          <p:grpSpPr>
            <a:xfrm>
              <a:off x="2467559" y="1668407"/>
              <a:ext cx="1580963" cy="3398708"/>
              <a:chOff x="628649" y="1444796"/>
              <a:chExt cx="1440001" cy="3398708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628650" y="1444796"/>
                <a:ext cx="1440000" cy="33267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28649" y="2726688"/>
                <a:ext cx="1440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Let me make sure I am hearing you correctly.  You want to….. by this date?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28650" y="4771504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3" name="Group 36"/>
            <p:cNvGrpSpPr/>
            <p:nvPr/>
          </p:nvGrpSpPr>
          <p:grpSpPr>
            <a:xfrm>
              <a:off x="2467560" y="1124869"/>
              <a:ext cx="1584000" cy="1732633"/>
              <a:chOff x="2413914" y="2672130"/>
              <a:chExt cx="7327241" cy="3022601"/>
            </a:xfrm>
          </p:grpSpPr>
          <p:sp>
            <p:nvSpPr>
              <p:cNvPr id="176" name="Pentagon 175"/>
              <p:cNvSpPr/>
              <p:nvPr/>
            </p:nvSpPr>
            <p:spPr>
              <a:xfrm rot="5400000">
                <a:off x="4667086" y="620662"/>
                <a:ext cx="2820898" cy="7327240"/>
              </a:xfrm>
              <a:prstGeom prst="homePlate">
                <a:avLst>
                  <a:gd name="adj" fmla="val 15111"/>
                </a:avLst>
              </a:prstGeom>
              <a:solidFill>
                <a:schemeClr val="accent5">
                  <a:alpha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Pentagon 176"/>
              <p:cNvSpPr/>
              <p:nvPr/>
            </p:nvSpPr>
            <p:spPr>
              <a:xfrm rot="5400000">
                <a:off x="4633078" y="452966"/>
                <a:ext cx="2888914" cy="7327241"/>
              </a:xfrm>
              <a:prstGeom prst="homePlate">
                <a:avLst>
                  <a:gd name="adj" fmla="val 1442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70327" y="1836315"/>
              <a:ext cx="157819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Check your assumptions CYA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217445" y="1158968"/>
            <a:ext cx="1512000" cy="3942246"/>
            <a:chOff x="2467559" y="1124869"/>
            <a:chExt cx="1584001" cy="3942246"/>
          </a:xfrm>
        </p:grpSpPr>
        <p:grpSp>
          <p:nvGrpSpPr>
            <p:cNvPr id="182" name="Group 36"/>
            <p:cNvGrpSpPr/>
            <p:nvPr/>
          </p:nvGrpSpPr>
          <p:grpSpPr>
            <a:xfrm>
              <a:off x="2467559" y="1668407"/>
              <a:ext cx="1580963" cy="3398708"/>
              <a:chOff x="628649" y="1444796"/>
              <a:chExt cx="1440001" cy="339870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628650" y="1444796"/>
                <a:ext cx="1440000" cy="33267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628649" y="2726688"/>
                <a:ext cx="1440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“I think we need to take a break and regroup later”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628650" y="4771504"/>
                <a:ext cx="144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3" name="Group 36"/>
            <p:cNvGrpSpPr/>
            <p:nvPr/>
          </p:nvGrpSpPr>
          <p:grpSpPr>
            <a:xfrm>
              <a:off x="2467560" y="1124869"/>
              <a:ext cx="1584000" cy="1732633"/>
              <a:chOff x="2413914" y="2672130"/>
              <a:chExt cx="7327241" cy="3022601"/>
            </a:xfrm>
          </p:grpSpPr>
          <p:sp>
            <p:nvSpPr>
              <p:cNvPr id="186" name="Pentagon 185"/>
              <p:cNvSpPr/>
              <p:nvPr/>
            </p:nvSpPr>
            <p:spPr>
              <a:xfrm rot="5400000">
                <a:off x="4667086" y="620662"/>
                <a:ext cx="2820898" cy="7327240"/>
              </a:xfrm>
              <a:prstGeom prst="homePlate">
                <a:avLst>
                  <a:gd name="adj" fmla="val 15111"/>
                </a:avLst>
              </a:prstGeom>
              <a:solidFill>
                <a:schemeClr val="accent5">
                  <a:alpha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Pentagon 186"/>
              <p:cNvSpPr/>
              <p:nvPr/>
            </p:nvSpPr>
            <p:spPr>
              <a:xfrm rot="5400000">
                <a:off x="4633078" y="452966"/>
                <a:ext cx="2888914" cy="7327241"/>
              </a:xfrm>
              <a:prstGeom prst="homePlate">
                <a:avLst>
                  <a:gd name="adj" fmla="val 1442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1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70327" y="1836315"/>
              <a:ext cx="157819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30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Diffuse emotions or take a break</a:t>
              </a:r>
            </a:p>
          </p:txBody>
        </p:sp>
      </p:grpSp>
      <p:pic>
        <p:nvPicPr>
          <p:cNvPr id="197" name="Picture 1" descr="E:\Upwork\New folder\Kira\check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2790893" y="1281284"/>
            <a:ext cx="504000" cy="504000"/>
          </a:xfrm>
          <a:prstGeom prst="rect">
            <a:avLst/>
          </a:prstGeom>
          <a:noFill/>
        </p:spPr>
      </p:pic>
      <p:pic>
        <p:nvPicPr>
          <p:cNvPr id="198" name="Picture 2" descr="E:\Upwork\New folder\Kira\conversation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4384485" y="1211218"/>
            <a:ext cx="589128" cy="589129"/>
          </a:xfrm>
          <a:prstGeom prst="rect">
            <a:avLst/>
          </a:prstGeom>
          <a:noFill/>
        </p:spPr>
      </p:pic>
      <p:pic>
        <p:nvPicPr>
          <p:cNvPr id="199" name="Picture 3" descr="E:\Upwork\New folder\Kira\checked.png"/>
          <p:cNvPicPr>
            <a:picLocks noChangeAspect="1" noChangeArrowheads="1"/>
          </p:cNvPicPr>
          <p:nvPr/>
        </p:nvPicPr>
        <p:blipFill>
          <a:blip r:embed="rId6" cstate="print">
            <a:lum bright="100000"/>
          </a:blip>
          <a:srcRect/>
          <a:stretch>
            <a:fillRect/>
          </a:stretch>
        </p:blipFill>
        <p:spPr bwMode="auto">
          <a:xfrm>
            <a:off x="6075767" y="1299384"/>
            <a:ext cx="500963" cy="500963"/>
          </a:xfrm>
          <a:prstGeom prst="rect">
            <a:avLst/>
          </a:prstGeom>
          <a:noFill/>
        </p:spPr>
      </p:pic>
      <p:pic>
        <p:nvPicPr>
          <p:cNvPr id="200" name="Picture 4" descr="E:\Upwork\New folder\Kira\emotions.png"/>
          <p:cNvPicPr>
            <a:picLocks noChangeAspect="1" noChangeArrowheads="1"/>
          </p:cNvPicPr>
          <p:nvPr/>
        </p:nvPicPr>
        <p:blipFill>
          <a:blip r:embed="rId7" cstate="print">
            <a:lum bright="100000"/>
          </a:blip>
          <a:srcRect/>
          <a:stretch>
            <a:fillRect/>
          </a:stretch>
        </p:blipFill>
        <p:spPr bwMode="auto">
          <a:xfrm>
            <a:off x="7701042" y="1255540"/>
            <a:ext cx="544806" cy="544807"/>
          </a:xfrm>
          <a:prstGeom prst="rect">
            <a:avLst/>
          </a:prstGeom>
          <a:noFill/>
        </p:spPr>
      </p:pic>
      <p:sp>
        <p:nvSpPr>
          <p:cNvPr id="2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6749" y="5296961"/>
            <a:ext cx="2057400" cy="30427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14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1E81CA"/>
      </a:accent1>
      <a:accent2>
        <a:srgbClr val="4BDCED"/>
      </a:accent2>
      <a:accent3>
        <a:srgbClr val="06548F"/>
      </a:accent3>
      <a:accent4>
        <a:srgbClr val="1E81CA"/>
      </a:accent4>
      <a:accent5>
        <a:srgbClr val="4BDCED"/>
      </a:accent5>
      <a:accent6>
        <a:srgbClr val="06548F"/>
      </a:accent6>
      <a:hlink>
        <a:srgbClr val="9FD368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D2830EE519142972C24A99CDBE502" ma:contentTypeVersion="14" ma:contentTypeDescription="Create a new document." ma:contentTypeScope="" ma:versionID="86689083eab9ed29a59cce91e9f9987e">
  <xsd:schema xmlns:xsd="http://www.w3.org/2001/XMLSchema" xmlns:xs="http://www.w3.org/2001/XMLSchema" xmlns:p="http://schemas.microsoft.com/office/2006/metadata/properties" xmlns:ns2="6c924f50-72ad-4f3c-ba55-4458a2c38122" xmlns:ns3="2f79bb20-187f-4775-be48-6ee532fd87ce" targetNamespace="http://schemas.microsoft.com/office/2006/metadata/properties" ma:root="true" ma:fieldsID="09f759416e3adcfdd810e3f4b1b8ae5e" ns2:_="" ns3:_="">
    <xsd:import namespace="6c924f50-72ad-4f3c-ba55-4458a2c38122"/>
    <xsd:import namespace="2f79bb20-187f-4775-be48-6ee532fd8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24f50-72ad-4f3c-ba55-4458a2c38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d9de9d7-4a0a-44b2-9143-20b7aa0d8e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9bb20-187f-4775-be48-6ee532fd87c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eee06ba-4261-4f33-a0c2-ba50381666d9}" ma:internalName="TaxCatchAll" ma:showField="CatchAllData" ma:web="2f79bb20-187f-4775-be48-6ee532fd8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79bb20-187f-4775-be48-6ee532fd87ce" xsi:nil="true"/>
    <lcf76f155ced4ddcb4097134ff3c332f xmlns="6c924f50-72ad-4f3c-ba55-4458a2c381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0B5809-F281-4F20-B59F-D1AE3108D922}"/>
</file>

<file path=customXml/itemProps2.xml><?xml version="1.0" encoding="utf-8"?>
<ds:datastoreItem xmlns:ds="http://schemas.openxmlformats.org/officeDocument/2006/customXml" ds:itemID="{7E0451F7-4C78-4819-8EFB-27832C5FA096}"/>
</file>

<file path=customXml/itemProps3.xml><?xml version="1.0" encoding="utf-8"?>
<ds:datastoreItem xmlns:ds="http://schemas.openxmlformats.org/officeDocument/2006/customXml" ds:itemID="{91AE533C-0FE2-49F0-9185-52D63DFC57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133027</TotalTime>
  <Words>796</Words>
  <Application>Microsoft Office PowerPoint</Application>
  <PresentationFormat>On-screen Show (16:10)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Lato Heavy</vt:lpstr>
      <vt:lpstr>Montserrat Light</vt:lpstr>
      <vt:lpstr>Roboto Medium</vt:lpstr>
      <vt:lpstr>Office Theme</vt:lpstr>
      <vt:lpstr>1_Custom Design</vt:lpstr>
      <vt:lpstr>PowerPoint Presentation</vt:lpstr>
      <vt:lpstr>Self-Awareness Competencies</vt:lpstr>
      <vt:lpstr>Ways to Improve Self-Awareness What will you do?</vt:lpstr>
      <vt:lpstr>Self-Management Competencies</vt:lpstr>
      <vt:lpstr>Ways to Improve Self-Management  What will you do?</vt:lpstr>
      <vt:lpstr>Social Awareness/Empathy</vt:lpstr>
      <vt:lpstr>Ways to Improve Social Awareness  What will you do?</vt:lpstr>
      <vt:lpstr>Relationship Management Competencies</vt:lpstr>
      <vt:lpstr>Emotionally Intelligent Conversation Tips</vt:lpstr>
      <vt:lpstr>Listening Traps</vt:lpstr>
      <vt:lpstr>Difficult Conversation Traps</vt:lpstr>
      <vt:lpstr>Ways to Improve Relationship Management What will you do?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Shyam Singh</dc:creator>
  <cp:lastModifiedBy>Matt Gatzke</cp:lastModifiedBy>
  <cp:revision>20529</cp:revision>
  <dcterms:created xsi:type="dcterms:W3CDTF">2014-11-12T21:47:38Z</dcterms:created>
  <dcterms:modified xsi:type="dcterms:W3CDTF">2023-05-15T13:51:42Z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0x010100CADD2830EE519142972C24A99CDBE502</vt:lpwstr>
  </property>
</Properties>
</file>